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  <p:sldMasterId id="2147483751" r:id="rId8"/>
  </p:sldMasterIdLst>
  <p:sldIdLst>
    <p:sldId id="259" r:id="rId9"/>
    <p:sldId id="262" r:id="rId10"/>
    <p:sldId id="530" r:id="rId11"/>
    <p:sldId id="265" r:id="rId12"/>
    <p:sldId id="268" r:id="rId13"/>
    <p:sldId id="271" r:id="rId14"/>
    <p:sldId id="274" r:id="rId15"/>
    <p:sldId id="277" r:id="rId16"/>
    <p:sldId id="280" r:id="rId17"/>
    <p:sldId id="283" r:id="rId18"/>
    <p:sldId id="286" r:id="rId19"/>
    <p:sldId id="289" r:id="rId20"/>
    <p:sldId id="292" r:id="rId21"/>
    <p:sldId id="295" r:id="rId22"/>
    <p:sldId id="298" r:id="rId23"/>
    <p:sldId id="301" r:id="rId24"/>
    <p:sldId id="304" r:id="rId25"/>
    <p:sldId id="307" r:id="rId26"/>
    <p:sldId id="310" r:id="rId27"/>
    <p:sldId id="313" r:id="rId28"/>
    <p:sldId id="316" r:id="rId29"/>
    <p:sldId id="319" r:id="rId30"/>
    <p:sldId id="322" r:id="rId31"/>
    <p:sldId id="325" r:id="rId32"/>
    <p:sldId id="328" r:id="rId33"/>
    <p:sldId id="331" r:id="rId34"/>
    <p:sldId id="334" r:id="rId35"/>
    <p:sldId id="337" r:id="rId36"/>
    <p:sldId id="340" r:id="rId37"/>
    <p:sldId id="343" r:id="rId38"/>
    <p:sldId id="346" r:id="rId39"/>
    <p:sldId id="349" r:id="rId40"/>
    <p:sldId id="352" r:id="rId41"/>
    <p:sldId id="355" r:id="rId42"/>
    <p:sldId id="358" r:id="rId43"/>
    <p:sldId id="361" r:id="rId44"/>
    <p:sldId id="364" r:id="rId45"/>
    <p:sldId id="367" r:id="rId46"/>
    <p:sldId id="370" r:id="rId47"/>
    <p:sldId id="373" r:id="rId48"/>
    <p:sldId id="376" r:id="rId49"/>
    <p:sldId id="379" r:id="rId50"/>
    <p:sldId id="382" r:id="rId51"/>
    <p:sldId id="385" r:id="rId52"/>
    <p:sldId id="388" r:id="rId53"/>
    <p:sldId id="391" r:id="rId54"/>
    <p:sldId id="394" r:id="rId55"/>
    <p:sldId id="397" r:id="rId56"/>
    <p:sldId id="400" r:id="rId57"/>
    <p:sldId id="403" r:id="rId58"/>
    <p:sldId id="406" r:id="rId59"/>
    <p:sldId id="409" r:id="rId60"/>
    <p:sldId id="412" r:id="rId61"/>
    <p:sldId id="415" r:id="rId62"/>
    <p:sldId id="418" r:id="rId63"/>
    <p:sldId id="421" r:id="rId64"/>
    <p:sldId id="424" r:id="rId65"/>
    <p:sldId id="427" r:id="rId66"/>
    <p:sldId id="430" r:id="rId67"/>
    <p:sldId id="433" r:id="rId68"/>
    <p:sldId id="436" r:id="rId69"/>
    <p:sldId id="439" r:id="rId70"/>
    <p:sldId id="442" r:id="rId71"/>
    <p:sldId id="445" r:id="rId72"/>
    <p:sldId id="448" r:id="rId73"/>
    <p:sldId id="451" r:id="rId74"/>
    <p:sldId id="454" r:id="rId75"/>
    <p:sldId id="457" r:id="rId76"/>
    <p:sldId id="460" r:id="rId77"/>
    <p:sldId id="463" r:id="rId78"/>
    <p:sldId id="466" r:id="rId79"/>
    <p:sldId id="469" r:id="rId80"/>
    <p:sldId id="472" r:id="rId81"/>
    <p:sldId id="475" r:id="rId82"/>
    <p:sldId id="478" r:id="rId83"/>
    <p:sldId id="481" r:id="rId84"/>
    <p:sldId id="484" r:id="rId85"/>
    <p:sldId id="487" r:id="rId86"/>
    <p:sldId id="490" r:id="rId87"/>
    <p:sldId id="493" r:id="rId88"/>
    <p:sldId id="496" r:id="rId89"/>
    <p:sldId id="499" r:id="rId90"/>
    <p:sldId id="502" r:id="rId91"/>
    <p:sldId id="505" r:id="rId92"/>
    <p:sldId id="508" r:id="rId93"/>
    <p:sldId id="511" r:id="rId94"/>
    <p:sldId id="514" r:id="rId95"/>
    <p:sldId id="517" r:id="rId96"/>
    <p:sldId id="520" r:id="rId97"/>
    <p:sldId id="523" r:id="rId98"/>
    <p:sldId id="526" r:id="rId99"/>
    <p:sldId id="529" r:id="rId100"/>
  </p:sldIdLst>
  <p:sldSz cx="9144000" cy="6858000" type="screen4x3"/>
  <p:notesSz cx="6858000" cy="9144000"/>
  <p:custDataLst>
    <p:tags r:id="rId10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64" d="100"/>
          <a:sy n="64" d="100"/>
        </p:scale>
        <p:origin x="13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sv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43AF79E-C7CF-4887-A1CC-CCA1ED6535D9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9C508D6-5D46-4BEB-A7DF-44E31675162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2E0B14-967F-44C8-89D5-3A3BCC38862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A276D7A-CA5B-4C50-9546-730A8470927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FD63752-083C-4ACE-811D-124D309821A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1D4E2169-8490-45E0-81A4-293080AB2DB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0063D793-11A6-4449-B39E-9215F2F040C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3F32B25C-3E5A-4B05-B448-4F8457060AD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59B799F0-7281-417C-B704-63AEF7397B1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1E599CB5-0A67-4969-9A42-98417846990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C4A9829-162B-455A-9498-7ABAAB4C13F1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Introduction to Key-Value Databases, Key Value Store, Essential Features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 and Current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is ongoing into hybrid Key-Value systems that combine in-memory speed with disk-based durability.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databases are emerging that support key-value, document, and graph models within a single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Security enhancements such as encryption-at-rest and fine-grained access control are active research areas.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Edge computing has driven interest in lightweight, distributed Key-Value stores for IoT devices.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Machine learning is being used to optimize automatic partition rebalancing and predictive caching strategies.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databases store data as simple pairs, enabling fast and flexible data access.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schema-less nature of Key-Value stores allows them to handle diverse and evolving data types.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Architectures rely on hashing, partitioning, and replication to achieve scalability and fault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CAP theorem guides design decisions regarding consistency and availability trade-offs.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DynamoDB and Redis demonstrate the practical power of Key-Value stores in industry.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continues to expand Key-Value databases into hybrid and edge computing environments.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CAP theorem influence the design choices made by Key-Value database developers?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Key-Value store be preferred over a traditional relational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potential risks of using eventual consistency in a financial transaction system?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Carlson, J. L. (2013). Redis in Action. Manning Publications.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(2012). CAP Twelve Years Later: How the 'Rules' Have Changed. Computer, 45(2), 23-29.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 Web Services. (2024). Amazon DynamoDB Developer Guide. AWS Documentation.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Consistency, Transactions, Partitioning, Scaling, Replicating Data, Versioning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meaning and importance of consistency models in distributed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transactions are handled differently in NoSQL systems compared to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partitioning and scaling strategies used to manage large-scale distributed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replication techniques to ensure data availability and fault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versioning mechanisms used to resolve conflicts in distributed data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trade-offs between consistency, scalability, and performance in real-world NoSQL deployments.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Understanding Consistency in Distributed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ensures that all nodes in a distributed system reflect the same data at a given point in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Strong consistency guarantees that any read returns the most recent write, but often at the cost of latency.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allows temporary differences between replicas, which converge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consistency, as used in Cassandra, lets developers choose consistency levels per operation.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choice of consistency model directly impacts application correctness and user experience.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Transactions in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Traditional ACID transactions guarantee Atomicity, Consistency, Isolation, and Durability in relational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NoSQL databases relax ACID guarantees in favor of BASE properties: Basically Available, Soft state, Eventually consistent.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Some modern NoSQL systems, such as MongoDB, now support multi-document ACID transactions for critical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transactions require coordination protocols like two-phase commit, which can reduce system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 designers must decide whether strict transactional guarantees are necessary for their specific use case.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Partitioning Strategies for Scalability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Partitioning, or sharding, divides a large dataset into smaller segments distributed across multiple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Range-based partitioning stores contiguous key ranges together, which supports efficient range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Hash-based partitioning distributes keys using a hash function, promoting even load distribution.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Consistent hashing minimizes data movement when nodes are added or removed from the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partitioning is essential for horizontal scaling and avoiding hotspots in the database.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401"/>
            <a:ext cx="7886700" cy="1295400"/>
          </a:xfrm>
        </p:spPr>
        <p:txBody>
          <a:bodyPr/>
          <a:lstStyle/>
          <a:p>
            <a:r>
              <a:rPr lang="en-US" b="1" dirty="0">
                <a:solidFill>
                  <a:srgbClr val="293786"/>
                </a:solidFill>
              </a:rPr>
              <a:t>Unit 3 -Key-Value &amp; Document Based Databases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A74125-7BBF-E995-FB3D-FA8BA4BC3D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926555"/>
              </p:ext>
            </p:extLst>
          </p:nvPr>
        </p:nvGraphicFramePr>
        <p:xfrm>
          <a:off x="831850" y="1219200"/>
          <a:ext cx="7480300" cy="4892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0300">
                  <a:extLst>
                    <a:ext uri="{9D8B030D-6E8A-4147-A177-3AD203B41FA5}">
                      <a16:colId xmlns:a16="http://schemas.microsoft.com/office/drawing/2014/main" val="2159600318"/>
                    </a:ext>
                  </a:extLst>
                </a:gridCol>
              </a:tblGrid>
              <a:tr h="819917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Introduction to Key-Value Databases, Key Value Store, Essential Features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144602"/>
                  </a:ext>
                </a:extLst>
              </a:tr>
              <a:tr h="548704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Consistency, Transactions, Partitioning, Scaling, Replicating Data, Versioning Data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891637"/>
                  </a:ext>
                </a:extLst>
              </a:tr>
              <a:tr h="99505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How to construct a Key, Using Keys to Locate Values, Hash Functions, Store data in Values, Use Cases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702227"/>
                  </a:ext>
                </a:extLst>
              </a:tr>
              <a:tr h="99505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Introduction to Document Databases, Supporting Unstructured Documents, Document Databases Vs. Key-Value Stores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082167"/>
                  </a:ext>
                </a:extLst>
              </a:tr>
              <a:tr h="50602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Basic Operation on Document database, Partition,  Sharding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73562"/>
                  </a:ext>
                </a:extLst>
              </a:tr>
              <a:tr h="50602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Features, Consistency, Transactions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19431"/>
                  </a:ext>
                </a:extLst>
              </a:tr>
              <a:tr h="506020"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Availability, Scaling, Use Cases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15973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Scaling Approaches: Vertical vs Horizontal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increases the capacity of a single server by adding more CPU, memory, or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adds more servers to a cluster, distributing load and increasing overall capacity.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are typically designed to scale horizontally, making them suitable for big data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Auto-scaling mechanisms dynamically adjust cluster size based on real-time workload demands.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introduces challenges in maintaining consistency and coordinating distributed nodes.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Replication in Apache Cassandra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Apache Cassandra uses a peer-to-peer replication model where data is copied across multiple nodes for fault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Netflix relies on Cassandra to replicate viewing history data across multiple geographic regions.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factor determines how many copies of data are stored, balancing durability against storage cost.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Cassandra supports multiple consistency levels, allowing applications to choose between speed and accuracy.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Cross-datacenter replication in Cassandra helps Netflix maintain low latency for a global user base.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Versioning in Amazon DynamoDB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Amazon DynamoDB uses vector clocks to track different versions of an object across distributed replicas.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Version conflicts occur when concurrent writes happen on different replicas before synchronization.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Amazon's shopping cart service historically used versioning to merge conflicting cart updates automatically.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Conditional writes in DynamoDB help applications detect and resolve version conflicts programmatically.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versioning ensures data integrity even when network partitions temporarily isolate nodes.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 and Current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into conflict-free replicated data types (CRDTs) aims to simplify automatic conflict resolution.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logical clocks are being studied to improve causality tracking across distributed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 consensus algorithms are being explored to reduce latency in strongly consistent distributed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Multi-region active-active replication is an active research area for minimizing write latency globally.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Machine learning-driven adaptive partitioning is being investigated to optimize load balancing dynamically.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models define how up-to-date data appears across distributed nodes, ranging from strong to eventual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transactions often trade strict ACID guarantees for the flexibility and scalability of BASE properties.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 strategies such as range-based and hash-based partitioning enable databases to scale horizontally.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ensures fault tolerance and availability by maintaining multiple copies of data across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Versioning mechanisms like vector clocks help resolve conflicts arising from concurrent distributed writes.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Cassandra and DynamoDB demonstrate practical applications of these distributed data concepts.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tunable consistency in Cassandra help balance performance and accuracy for different applications?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arise when implementing distributed transactions across multiple partitioned nodes?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might automatic conflict resolution using vector clocks fail to produce correct results?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(2012). CAP Twelve Years Later: How the 'Rules' Have Changed. Computer, 45(2), 23-29.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Shapiro, M., Preguica, N., Baquero, C., &amp; Zawirski, M. (2011). Conflict-free Replicated Data Types. Stabilization, Safety, and Security of Distributed Systems.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How to Construct a Key, Using Keys to Locate Values, Hash Functions, Store Data in Values, Use Cases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principles and best practices for constructing effective keys in Key-Value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keys are used to locate and retrieve corresponding values efficiently.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role of hash functions in mapping keys to storage locations.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strategies for structuring and storing complex data within values.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common design patterns for key construction in real-world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appropriate use cases where Key-Value stores provide optimal solutions.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0C6E-4209-7383-B30D-0F309340C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B7264-5FF3-7A69-6A03-121376CA7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F90D3-4858-0C25-8E49-95B3ADF12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principles of Key-Value data model in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architecture and internal working of a Key-Value Store.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essential features that distinguish Key-Value databases from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Key-Value store concepts to design simple data storage solutions.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trade-offs between consistency, availability, and partition tolerance in Key-Value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use cases where Key-Value databases provide optimal performance.</a:t>
            </a:r>
          </a:p>
        </p:txBody>
      </p:sp>
    </p:spTree>
    <p:extLst>
      <p:ext uri="{BB962C8B-B14F-4D97-AF65-F5344CB8AC3E}">
        <p14:creationId xmlns:p14="http://schemas.microsoft.com/office/powerpoint/2010/main" val="246430758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Principles of Key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well-constructed key should be unique, descriptive, and consistent across the application.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Composite keys combine multiple attributes, such as user ID and timestamp, to create meaningful identifiers.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Hierarchical key naming conventions, using delimiters like colons or slashes, help organize related data logically.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Keys should be designed with query patterns in mind, since retrieval is typically performed only by exact key match.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Avoiding overly long or overly generic keys helps optimize storage efficiency and lookup performance.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Using Keys to Locate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use the key as a direct pointer to retrieve the associated value from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Lookup operations are typically performed in constant time, O(1), due to the underlying hash-based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relational databases, there is no need for complex joins or query optimization during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Range queries are generally not supported unless the store uses ordered key structures like B-trees.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Efficient key design directly determines how quickly and accurately values can be located in the store.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Role of Hash Functions in Key-Value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hash function converts a key into a fixed-size numerical value, which determines its storage location.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Good hash functions distribute keys uniformly to avoid clustering and storage hotspots.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Consistent hashing is widely used to minimize data redistribution when nodes are added or removed.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Collision handling techniques, such as chaining or open addressing, manage cases where multiple keys hash to the same location.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Cryptographic hash functions like SHA-256 are sometimes used to ensure security and uniqueness in sensitive applications.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Storing Data in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Values in a Key-Value store can hold simple data types such as strings and numbers, or complex structures like JSON and binary blobs.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database engine typically treats values as opaque data, without interpreting their internal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Serialization formats such as JSON, Protocol Buffers, or MessagePack are commonly used to store structured data as values.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Large values may be compressed before storage to reduce memory footprint and improve I/O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are responsible for parsing and interpreting the value's internal structure after retrieval.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Session Storage Design in Redis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Web applications commonly use a composite key pattern like session:user_id:session_id to store session data in Redis.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 and other e-commerce platforms use such key structures to manage millions of concurrent user sessions.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Time-to-live (TTL) settings on keys allow automatic expiration of stale session data without manual cleanup.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Storing session data as serialized JSON values allows flexible storage of user preferences and cart contents.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design enables fast, scalable session management critical for high-traffic online platforms.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Product Catalog in DynamoDB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often use product IDs as keys to store catalog information as JSON values in DynamoDB.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Walmart and similar retailers use hash-based partition keys to distribute massive product catalogs across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Composite keys combining category and product ID enable efficient filtering within specific product lines.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Storing pricing, inventory, and description together in a single value reduces the need for multiple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structure supports the high read throughput required during flash sales and promotional events.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Use Cases and Advanced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are ideal for caching, session management, user profile storage, and shopping cart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also used in real-time recommendation engines where rapid key-based lookups are essential.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IoT applications use Key-Value stores to record sensor readings indexed by device ID and timestamp.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is ongoing into adaptive hashing algorithms that adjust dynamically based on access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Key-Value stores and other NoSQL models depends on whether complex queries beyond key lookup are required.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key construction relies on uniqueness, descriptiveness, and alignment with application query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Keys act as direct pointers to values, enabling extremely fast constant-time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 functions distribute keys uniformly across storage nodes, minimizing hotspots and collisions.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Values can store diverse data types, often serialized in formats like JSON for flexibility.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Redis and DynamoDB demonstrate practical key-value design patterns in production.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excel in use cases requiring fast, simple lookups such as caching and session management.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factors should be considered when designing a composite key for a large-scale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hash functions help prevent uneven data distribution across a distributed Key-Value store?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situations would a Key-Value store be an unsuitable choice compared to other NoSQL models?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Carlson, J. L. (2013). Redis in Action. Manning Publications.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Karger, D., Lehman, E., Leighton, T., et al. (1997). Consistent Hashing and Random Trees. Proceedings of the ACM Symposium on Theory of Computing.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 Web Services. (2024). Amazon DynamoDB Developer Guide. AWS Documentation.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Key-Value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Key-Value database is a type of NoSQL database that stores data as a collection of key-value pairs.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key is a unique identifier, and the value can be a string, JSON object, blob, or any serialized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relational databases, there is no fixed schema, allowing flexible and dynamic data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retrieval is performed using the key, similar to a dictionary or hash map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examples include Redis, Amazon DynamoDB, Riak, and Voldemort.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Introduction to Document Databases, Supporting Unstructured Documents, Document Databases Vs. Key-Value Stores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concepts and structure of document databases in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document databases support storage and retrieval of unstructured and semi-structured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internal architecture used by document databases to organize and index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document databases with Key-Value stores in terms of structure, querying, and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advantages and limitations of using document databases for real-world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criteria for selecting between document databases and Key-Value stores for a given problem.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Document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document database is a type of NoSQL database that stores data as self-contained documents, typically in JSON, BSON, or XML format.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document contains fields and values, allowing nested structures such as arrays and sub-documents.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relational tables, documents within the same collection can have varying structures and fields.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document databases include MongoDB, CouchDB, and Amazon DocumentDB.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Documents are typically identified by a unique document ID, similar to a primary key in relational systems.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Structure and Organization of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Documents are grouped into collections, which are analogous to tables in relational databases but without a fixed schema.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Fields within a document can store scalar values, arrays, or embedded sub-documents for hierarchical data representation.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Schema flexibility allows developers to evolve the data model without requiring complex migration scripts.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Indexes can be created on any field within a document to improve query performance significantly.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often support secondary indexes, enabling efficient queries beyond the primary identifier.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Supporting Unstructured and Semi-Structured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Unstructured data lacks a predefined format, such as free-text content, logs, or multimedia metadata.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accommodate unstructured data by allowing flexible, schema-less document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Semi-structured data, like JSON with varying nested fields, fits naturally into the document model without normalization.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flexibility is particularly useful for applications where data requirements evolve rapidly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Full-text search capabilities are often built into document databases to efficiently query unstructured text fields.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Querying Capabilities of Document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support rich query languages capable of filtering based on nested fields and array elements.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Aggregation frameworks, such as MongoDB's pipeline, allow complex data transformations and analytics within the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Range queries, pattern matching, and geospatial queries are commonly supported features in document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Query flexibility distinguishes document databases from the simple key-based lookups of Key-Value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Advanced indexing strategies, including compound and multikey indexes, optimize performance for complex queries.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MongoDB in Content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MongoDB is widely used by companies like The New York Times to manage large volumes of article content and metadata.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flexible schema allows storage of articles with varying fields, such as multimedia attachments and author information.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Aggregation pipelines enable efficient generation of content recommendations based on user reading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through sharding allows MongoDB to handle massive traffic during high-visibility news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Built-in full-text search supports fast retrieval of articles based on keywords and topics.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CouchDB in Offline-First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CouchDB is used in offline-first mobile applications due to its robust multi-master replication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like field data collection tools use CouchDB to sync data once connectivity is restored.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RESTful HTTP API simplifies integration with web and mobile applications across various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Conflict resolution mechanisms in CouchDB allow multiple users to edit documents independently before synchronization.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design makes CouchDB particularly suitable for applications used in remote or low-connectivity environments.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Document Databases vs. Key-Value Stores: Trade-offs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excel at simple, high-speed lookups where the value is treated as an opaque blob.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support querying based on internal document structure, offering richer analytical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generally provide better raw performance for simple caching and session-based workloads.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are preferable when applications require complex queries, indexing, or evolving data schemas.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Research continues into hybrid systems that combine key-based speed with document-level query flexibility.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Concepts of the Key-Value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key acts as a unique index used to locate the corresponding value quickly.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Values are treated as opaque data by the database, meaning the system does not interpret their internal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opacity allows storage of heterogeneous data types within the same store.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Operations are typically limited to simple commands: GET, PUT, DELETE, and UPDATE.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simplicity of the model enables extremely high performance for read and write operations.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store data as flexible, self-contained documents, typically in JSON or BSON format.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Schema-less design allows documents within the same collection to vary in structure and fields.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effectively support unstructured and semi-structured data through flexible modeling.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Rich querying and indexing capabilities distinguish document databases from simple Key-Value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MongoDB and CouchDB demonstrate practical applications in content management and offline-first apps.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document databases and Key-Value stores depends on query complexity and schema flexibility requirements.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schema-less nature of document databases benefit applications with evolving data requirements?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Key-Value store be more appropriate than a document database, and why?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might arise when querying deeply nested documents in a large-scale document database?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Chodorow, K. (2013). MongoDB: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Anderson, J. C., Lehnardt, J., &amp; Slater, N. (2010). CouchDB: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 Inc. (2024). MongoDB Manual: Aggregation Framework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Han, J., Haihong, E., Le, G., &amp; Du, J. (2011). Survey on NoSQL Database. IEEE International Conference on Pervasive Computing and Applications.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Features, Consistency, Transactions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essential features that define document database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different consistency models available in document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transactions are supported and constrained within document-oriented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consistency settings based on application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trade-offs between transactional guarantees and system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transactional capabilities across popular document database platforms.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Features of Document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offer schema flexibility, allowing documents in the same collection to vary in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Rich indexing support, including compound and multikey indexes, enables efficient querying of nested fields.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Built-in aggregation frameworks allow complex data transformations and analytics directly within the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scalability through sharding allows document databases to handle massive data volumes.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Native support for JSON-like formats simplifies integration with modern web and mobile applications.</a:t>
            </a: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Additional Features: Indexing and Replication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Secondary indexes allow queries on fields beyond the primary document identifier, improving query flexibility.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Text indexes enable full-text search capabilities directly within the document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 sets provide automatic failover and data redundancy across multiple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Change streams or triggers allow applications to react to real-time data modifications.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TTL indexes automatically expire documents after a specified duration, useful for temporary data management.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Understanding Consistency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Strong consistency guarantees that a read operation always returns the most recently written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allows temporary discrepancies between replicas, which resolve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preference settings allow applications to choose between primary and secondary nodes for read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Write concern levels determine how many replica nodes must acknowledge a write before it is considered successful.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appropriate consistency level involves balancing data accuracy against system latency and availability.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Consistency in Practice: Read and Write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write concern of 'majority' ensures a write is acknowledged by most replica nodes before confirming success.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concern levels, such as 'local' or 'majority', determine the isolation level of data visible to a query.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Causal consistency ensures that operations within a single client session are observed in the correct order.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Stronger consistency settings generally increase latency due to additional coordination between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handling financial or inventory data typically require stricter consistency guarantees than social media feeds.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Architecture of a Key-Value Store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are commonly implemented using hash tables or B-tree structures for fast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is often distributed across multiple nodes using consistent hashing to ensure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strategies are employed to maintain fault tolerance and high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systems use a Log-Structured Merge (LSM) tree to optimize write-heavy workloads.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Partitioning, also called sharding, distributes data evenly to balance load across the cluster.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Multi-Document Transactions in MongoDB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MongoDB introduced multi-document ACID transactions to support use cases requiring strict data integrity across collections.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Banking applications use MongoDB transactions to ensure that fund transfers between accounts are atomic and consistent.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Transactions in MongoDB use snapshot isolation, ensuring a consistent view of data throughout the transaction.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Session-based transaction management allows developers to group multiple operations into a single atomic unit.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Overuse of multi-document transactions can impact performance, so they are recommended only when strictly necessary.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Consistency Trade-offs in E-Commerce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often use eventual consistency for product catalog data, where minor delays are acceptable.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Shopping cart and checkout processes typically require stronger consistency to prevent overselling of inventory.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Amazon's DynamoDB allows developers to choose between eventually consistent and strongly consistent reads per query.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Order processing systems often combine strong consistency for payment steps with eventual consistency for recommendations.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hybrid approach balances performance and accuracy according to the criticality of each operation.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 and Current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into distributed consensus algorithms, such as Raft and Paxos, continues to improve transaction reliability.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transactional and analytical processing systems are emerging to support real-time analytics on transactional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Multi-region transaction support is an active area of research to reduce latency in globally distributed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Conflict-free replicated data types are being explored to simplify consistency management without heavy coordination.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Adaptive consistency models that dynamically adjust based on workload are gaining attention in academic research.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provide rich features including flexible schemas, advanced indexing, and built-in aggregation.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models range from strong to eventual, each offering different trade-offs between accuracy and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and write concern settings allow fine-grained control over data consistency in distributed document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Multi-document transactions provide ACID guarantees for use cases requiring strict data integrity.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MongoDB and DynamoDB demonstrate practical consistency trade-offs in e-commerce and banking.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continues to improve transactional reliability and consistency management in distributed systems.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 write concern and read concern settings influence the reliability and performance of a document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eventual consistency be an acceptable choice for an application, and why?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risks are associated with overusing multi-document transactions in a high-throughput system?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Chodorow, K. (2013). MongoDB: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 Inc. (2024). MongoDB Manual: Transactions and Consistency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(2012). CAP Twelve Years Later: How the 'Rules' Have Changed. Computer, 45(2), 23-29.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Basic Operations on Document Database, Partitioning, Sharding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CRUD operations performed on document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queries and updates are executed on nested document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concept of partitioning and its role in distributing document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sharding strategies to scale document databases across multiple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impact of shard key selection on performance and data distribution.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partitioning approaches used in popular document database systems.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Basic CRUD Operations in Document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Create operations insert new documents into a collection, typically represented in JSON or BSON format.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operations retrieve documents using queries that can filter based on any field, including nested attributes.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Update operations modify existing documents, either by replacing entire documents or updating specific fields.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Delete operations remove documents from a collection based on specified query criteria.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Most document databases provide both single-document and bulk operation methods for efficiency.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Consistency, Availability, and Partition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are often analyzed using the CAP theorem, which states a system can guarantee only two of Consistency, Availability, and Partition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Systems like DynamoDB favor availability and partition tolerance, adopting eventual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Redis, being primarily single-node or master-replica based, can offer strong consistency in certain configurations.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allows temporary discrepancies between replicas that resolve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consistency model depends on the application's tolerance for stale data versus downtime.</a:t>
            </a: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Querying and Updating Nested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allow queries to target deeply nested fields using dot notation, such as address.city.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Array fields can be queried using operators that check for element existence, matching values, or array size.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Partial updates enable modifying specific fields within a document without rewriting the entire document.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Atomic operators, such as increment or push, allow safe concurrent updates to numeric fields and arrays.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Upsert operations combine update and insert logic, creating a new document if no match is found.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Partitioning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 divides a large dataset into smaller, manageable segments distributed across multiple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primary goal of partitioning is to enable horizontal scaling and improve query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partitioning splits data by columns or fields, while horizontal partitioning splits data by rows or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partitioning reduces the load on any single server, preventing performance bottlenecks.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 strategies must balance even data distribution with efficient query routing.</a:t>
            </a:r>
          </a:p>
        </p:txBody>
      </p: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Sharding: Concepts and Mechanisms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Sharding is a specific form of horizontal partitioning where data is distributed across multiple independent database instances called shards.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shard key determines how documents are distributed among the available shards in the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Range-based sharding assigns contiguous ranges of shard key values to specific shards, supporting efficient range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Hash-based sharding applies a hash function to the shard key, promoting even data distribution across shards.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routing layer, such as MongoDB's mongos, directs client requests to the appropriate shard based on the shard key.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Sharding in MongoDB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MongoDB uses a config server to store metadata about the cluster's shard distribution and chunk ranges.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eBay uses MongoDB sharding to manage massive volumes of product listing data across global data centers.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Chunks of data are automatically migrated between shards to maintain balanced load as data grows.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a shard key with high cardinality, such as user ID, helps avoid uneven data distribution.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MongoDB's balancer process continuously monitors and redistributes chunks to prevent shard hotspots.</a:t>
            </a: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Partitioning in Elasticsearch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Elasticsearch, often used alongside document databases, partitions data into shards to enable distributed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Companies like LinkedIn use Elasticsearch shard partitioning to power fast, scalable search across large datasets.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Primary shards store the original data, while replica shards provide fault tolerance and read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number of primary shards must be planned carefully, as it cannot be changed without reindexing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Balanced shard allocation across nodes ensures consistent query performance during high search traffic.</a:t>
            </a: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 and Advanced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Poor shard key selection can lead to hotspots, where certain shards receive disproportionate traffic.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Resharding, or changing the shard key after deployment, is often complex and resource-intensive.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Cross-shard queries and joins can introduce significant latency compared to single-shard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is ongoing into adaptive sharding algorithms that automatically rebalance based on real-time access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Monitoring tools are essential for detecting shard imbalance and proactively addressing performance issues.</a:t>
            </a: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CRUD operations in document databases support flexible creation, retrieval, updating, and deletion of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Nested document structures can be queried and updated using specialized operators and dot notation.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Partitioning divides large datasets into smaller segments to enable horizontal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Sharding distributes data across multiple servers using a shard key to determine data placement.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MongoDB and Elasticsearch demonstrate practical sharding and partitioning strategies.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Careful shard key selection is critical to avoiding performance bottlenecks and ensuring balanced data distribution.</a:t>
            </a:r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factors should be considered when selecting an appropriate shard key for a document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atomic update operators help maintain data consistency during concurrent modifications?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might arise when performing queries that span multiple shards in a distributed database?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Chodorow, K. (2013). MongoDB: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 Inc. (2024). MongoDB Manual: Sharding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Amazon DynamoDB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Amazon DynamoDB is a fully managed Key-Value and document database used widely in e-commerce and gaming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automatically scales throughput and storage capacity based on application demand.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DynamoDB uses consistent hashing for partitioning data across multiple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Amazon.com uses DynamoDB internally to manage shopping cart data during high-traffic sales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single-digit millisecond response time makes it suitable for latency-sensitive applications.</a:t>
            </a: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Availability, Scaling, Use Cases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concept of availability and its importance in distributed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mechanisms used to achieve high availability in document and distributed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scaling strategies that support growing data volumes and user demand.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scaling techniques based on application workload characteristics.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real-world use cases where NoSQL databases provide significant advantages.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availability and scaling trade-offs across different NoSQL database systems.</a:t>
            </a: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Understanding Availability in Distributed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Availability refers to a system's ability to remain operational and responsive to requests at all times.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High availability is often achieved through redundancy, replication, and automatic failover mechanisms.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CAP theorem highlights those availability may need to be balanced against consistency during network partitions.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Service level agreements often define availability targets, such as 99.99 percent uptime, for critical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Monitoring and alerting systems play a key role in maintaining and verifying database availability.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Mechanisms for Achieving High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Replica sets maintain multiple copies of data across nodes, allowing automatic failover if a primary node fails.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Load balancers distribute incoming requests across multiple database nodes to prevent overload on any single server.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Health checks continuously monitor node status, triggering failover processes when issues are detected.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Multi-region deployments protect against data center outages by distributing data across geographic locations.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Automatic election protocols, such as those used in MongoDB replica sets, select a new primary node during failures.</a:t>
            </a:r>
          </a:p>
        </p:txBody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Vertical and Horizontal Scaling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increases the resources, such as CPU and memory, of a single server to handle greater 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adds additional servers to a cluster, distributing data and workload across multiple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are generally designed to favor horizontal scaling due to their distributed architecture.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Auto-scaling features dynamically adjust cluster capacity based on real-time traffic and resource utilization.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scaling strategies must account for data distribution, replication overhead, and query routing complexity.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Scaling Reads and Writes Independently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Read scaling can be achieved by directing read queries to secondary replicas, reducing load on the primary node.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Write scaling often requires sharding, since writes must be distributed across multiple nodes for true horizontal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Caching layers, such as Redis, are frequently used to reduce database load for frequently accessed read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Asynchronous replication can improve write performance but may introduce temporary read inconsistencies.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Balancing read and write scaling strategies depends on the specific workload pattern of the application.</a:t>
            </a:r>
          </a:p>
        </p:txBody>
      </p:sp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High Availability at Netflix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Netflix uses Cassandra's multi-region replication to maintain high availability across global data centers.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architecture ensures that a regional outage does not disrupt streaming service for users in other regions.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Netflix's Chaos Monkey tool intentionally introduces failures to test and improve system resilience.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is replicated asynchronously across regions, balancing availability with acceptable consistency trade-offs.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allows Netflix to maintain near-continuous availability for millions of concurrent users.</a:t>
            </a: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Scaling at Uber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Uber uses a combination of sharded databases and caching layers to handle massive real-time ride request volumes.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allows Uber's systems to accommodate demand spikes during peak hours or special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Geospatial indexing techniques help efficiently scale location-based queries for matching riders and drivers.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Uber's architecture separates read-heavy and write-heavy workloads to optimize scaling strategies independently.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scalable design supports millions of trips processed daily across global markets.</a:t>
            </a: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Common Use Cases for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Real-time analytics platforms use NoSQL databases to process and analyze large streams of event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Content management systems leverage document databases for flexible storage of varied media and article formats.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IoT applications rely on NoSQL databases to handle high-velocity sensor data from millions of connected devices.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Social media platforms use NoSQL systems to manage user-generated content, feeds, and relationship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use NoSQL databases for product catalogs, recommendations, and session management at scale.</a:t>
            </a:r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Availability ensures that distributed databases remain operational and responsive despite failures or high demand.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Replication, failover mechanisms, and load balancing are key strategies for achieving high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is generally preferred in NoSQL systems for handling growing data volumes and traffic.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Reads and writes can often be scaled independently using replicas, sharding, and caching layers.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Netflix and Uber demonstrate practical approaches to availability and scaling at massive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support diverse use cases, from real-time analytics to IoT and social media platforms.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Redis in Session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Redis is an in-memory Key-Value store widely used for caching and session management in web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Companies like Twitter and GitHub use Redis to store session tokens and reduce database 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support for data structures like lists, sets, and sorted sets extends beyond simple key-value pairs.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Redis supports persistence options such as RDB snapshots and AOF logs to prevent data loss.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pub/sub messaging feature is also used for real-time notification systems.</a:t>
            </a:r>
          </a:p>
        </p:txBody>
      </p:sp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 replication and failover mechanisms contribute to achieving high availability in distributed databases?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are the trade-offs between vertical and horizontal scaling for a rapidly growing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Which types of applications benefit most from NoSQL databases, and what characteristics make them suitable?</a:t>
            </a:r>
          </a:p>
        </p:txBody>
      </p:sp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(2012). CAP Twelve Years Later: How the 'Rules' Have Changed. Computer, 45(2), 23-29.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Netflix Technology Blog. (2024). Chaos Engineering and Multi-Region Resilience at Netflix.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ACM SIGOPS Operating Systems Review, 41(6), 205-220.</a:t>
            </a:r>
          </a:p>
        </p:txBody>
      </p:sp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36"/>
  <p:tag name="AS_OS" val="Unix 5.4.0.216"/>
  <p:tag name="AS_RELEASE_DATE" val="2024.02.14"/>
  <p:tag name="AS_TITLE" val="Aspose.Slides for .NET6"/>
  <p:tag name="AS_VERSION" val="2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3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4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5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6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7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8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6972</Words>
  <Application>Microsoft Office PowerPoint</Application>
  <PresentationFormat>On-screen Show (4:3)</PresentationFormat>
  <Paragraphs>512</Paragraphs>
  <Slides>92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92</vt:i4>
      </vt:variant>
    </vt:vector>
  </HeadingPairs>
  <TitlesOfParts>
    <vt:vector size="106" baseType="lpstr">
      <vt:lpstr>Arial</vt:lpstr>
      <vt:lpstr>Calibri</vt:lpstr>
      <vt:lpstr>Metropolis</vt:lpstr>
      <vt:lpstr>Metropolis Semi Bold</vt:lpstr>
      <vt:lpstr>Times New Roman</vt:lpstr>
      <vt:lpstr>Zilla Slab</vt:lpstr>
      <vt:lpstr>Office Theme</vt:lpstr>
      <vt:lpstr>Theme1</vt:lpstr>
      <vt:lpstr>Theme1</vt:lpstr>
      <vt:lpstr>Theme1</vt:lpstr>
      <vt:lpstr>Theme1</vt:lpstr>
      <vt:lpstr>Theme1</vt:lpstr>
      <vt:lpstr>Theme1</vt:lpstr>
      <vt:lpstr>Theme1</vt:lpstr>
      <vt:lpstr>Introduction to Key-Value Databases, Key Value Store, Essential Features</vt:lpstr>
      <vt:lpstr>Unit 3 -Key-Value &amp; Document Based Databases</vt:lpstr>
      <vt:lpstr>Learning Objectives</vt:lpstr>
      <vt:lpstr>What is a Key-Value Database?</vt:lpstr>
      <vt:lpstr>Core Concepts of the Key-Value Model</vt:lpstr>
      <vt:lpstr>Architecture of a Key-Value Store</vt:lpstr>
      <vt:lpstr>Consistency, Availability, and Partition Tolerance</vt:lpstr>
      <vt:lpstr>Real-World Example: Amazon DynamoDB</vt:lpstr>
      <vt:lpstr>Real-World Example: Redis in Session Management</vt:lpstr>
      <vt:lpstr>Advanced Topics and Current Research</vt:lpstr>
      <vt:lpstr>Summary</vt:lpstr>
      <vt:lpstr>Discussion Questions</vt:lpstr>
      <vt:lpstr>References</vt:lpstr>
      <vt:lpstr>THANK YOU</vt:lpstr>
      <vt:lpstr>Consistency, Transactions, Partitioning, Scaling, Replicating Data, Versioning Data</vt:lpstr>
      <vt:lpstr>Learning Objectives</vt:lpstr>
      <vt:lpstr>Understanding Consistency in Distributed Systems</vt:lpstr>
      <vt:lpstr>Transactions in NoSQL Databases</vt:lpstr>
      <vt:lpstr>Partitioning Strategies for Scalability</vt:lpstr>
      <vt:lpstr>Scaling Approaches: Vertical vs Horizontal</vt:lpstr>
      <vt:lpstr>Real-World Example: Replication in Apache Cassandra</vt:lpstr>
      <vt:lpstr>Real-World Example: Versioning in Amazon DynamoDB</vt:lpstr>
      <vt:lpstr>Advanced Topics and Current Research</vt:lpstr>
      <vt:lpstr>Summary</vt:lpstr>
      <vt:lpstr>Discussion Questions</vt:lpstr>
      <vt:lpstr>References</vt:lpstr>
      <vt:lpstr>THANK YOU</vt:lpstr>
      <vt:lpstr>How to Construct a Key, Using Keys to Locate Values, Hash Functions, Store Data in Values, Use Cases</vt:lpstr>
      <vt:lpstr>Learning Objectives</vt:lpstr>
      <vt:lpstr>Principles of Key Construction</vt:lpstr>
      <vt:lpstr>Using Keys to Locate Values</vt:lpstr>
      <vt:lpstr>Role of Hash Functions in Key-Value Stores</vt:lpstr>
      <vt:lpstr>Storing Data in Values</vt:lpstr>
      <vt:lpstr>Real-World Example: Session Storage Design in Redis</vt:lpstr>
      <vt:lpstr>Real-World Example: Product Catalog in DynamoDB</vt:lpstr>
      <vt:lpstr>Use Cases and Advanced Considerations</vt:lpstr>
      <vt:lpstr>Summary</vt:lpstr>
      <vt:lpstr>Discussion Questions</vt:lpstr>
      <vt:lpstr>References</vt:lpstr>
      <vt:lpstr>THANK YOU</vt:lpstr>
      <vt:lpstr>Introduction to Document Databases, Supporting Unstructured Documents, Document Databases Vs. Key-Value Stores</vt:lpstr>
      <vt:lpstr>Learning Objectives</vt:lpstr>
      <vt:lpstr>What is a Document Database?</vt:lpstr>
      <vt:lpstr>Structure and Organization of Documents</vt:lpstr>
      <vt:lpstr>Supporting Unstructured and Semi-Structured Data</vt:lpstr>
      <vt:lpstr>Querying Capabilities of Document Databases</vt:lpstr>
      <vt:lpstr>Real-World Example: MongoDB in Content Management</vt:lpstr>
      <vt:lpstr>Real-World Example: CouchDB in Offline-First Applications</vt:lpstr>
      <vt:lpstr>Document Databases vs. Key-Value Stores: Trade-offs</vt:lpstr>
      <vt:lpstr>Summary</vt:lpstr>
      <vt:lpstr>Discussion Questions</vt:lpstr>
      <vt:lpstr>References</vt:lpstr>
      <vt:lpstr>THANK YOU</vt:lpstr>
      <vt:lpstr>Features, Consistency, Transactions</vt:lpstr>
      <vt:lpstr>Learning Objectives</vt:lpstr>
      <vt:lpstr>Core Features of Document Databases</vt:lpstr>
      <vt:lpstr>Additional Features: Indexing and Replication</vt:lpstr>
      <vt:lpstr>Understanding Consistency Models</vt:lpstr>
      <vt:lpstr>Consistency in Practice: Read and Write Concerns</vt:lpstr>
      <vt:lpstr>Real-World Example: Multi-Document Transactions in MongoDB</vt:lpstr>
      <vt:lpstr>Real-World Example: Consistency Trade-offs in E-Commerce</vt:lpstr>
      <vt:lpstr>Advanced Topics and Current Research</vt:lpstr>
      <vt:lpstr>Summary</vt:lpstr>
      <vt:lpstr>Discussion Questions</vt:lpstr>
      <vt:lpstr>References</vt:lpstr>
      <vt:lpstr>THANK YOU</vt:lpstr>
      <vt:lpstr>Basic Operations on Document Database, Partitioning, Sharding</vt:lpstr>
      <vt:lpstr>Learning Objectives</vt:lpstr>
      <vt:lpstr>Basic CRUD Operations in Document Databases</vt:lpstr>
      <vt:lpstr>Querying and Updating Nested Structures</vt:lpstr>
      <vt:lpstr>Introduction to Partitioning</vt:lpstr>
      <vt:lpstr>Sharding: Concepts and Mechanisms</vt:lpstr>
      <vt:lpstr>Real-World Example: Sharding in MongoDB</vt:lpstr>
      <vt:lpstr>Real-World Example: Partitioning in Elasticsearch</vt:lpstr>
      <vt:lpstr>Challenges and Advanced Considerations</vt:lpstr>
      <vt:lpstr>Summary</vt:lpstr>
      <vt:lpstr>Discussion Questions</vt:lpstr>
      <vt:lpstr>References</vt:lpstr>
      <vt:lpstr>THANK YOU</vt:lpstr>
      <vt:lpstr>Availability, Scaling, Use Cases</vt:lpstr>
      <vt:lpstr>Learning Objectives</vt:lpstr>
      <vt:lpstr>Understanding Availability in Distributed Systems</vt:lpstr>
      <vt:lpstr>Mechanisms for Achieving High Availability</vt:lpstr>
      <vt:lpstr>Vertical and Horizontal Scaling Strategies</vt:lpstr>
      <vt:lpstr>Scaling Reads and Writes Independently</vt:lpstr>
      <vt:lpstr>Real-World Example: High Availability at Netflix</vt:lpstr>
      <vt:lpstr>Real-World Example: Scaling at Uber</vt:lpstr>
      <vt:lpstr>Common Use Cases for NoSQL Databases</vt:lpstr>
      <vt:lpstr>Summary</vt:lpstr>
      <vt:lpstr>Discussion Questions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H175866@365mso.com</cp:lastModifiedBy>
  <cp:revision>2</cp:revision>
  <cp:lastPrinted>2026-07-07T03:45:51Z</cp:lastPrinted>
  <dcterms:created xsi:type="dcterms:W3CDTF">2026-07-07T03:45:51Z</dcterms:created>
  <dcterms:modified xsi:type="dcterms:W3CDTF">2026-07-07T04:15:34Z</dcterms:modified>
</cp:coreProperties>
</file>