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349" r:id="rId6"/>
    <p:sldId id="34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347" r:id="rId19"/>
    <p:sldId id="350" r:id="rId20"/>
    <p:sldId id="353" r:id="rId21"/>
    <p:sldId id="351" r:id="rId22"/>
    <p:sldId id="352" r:id="rId23"/>
    <p:sldId id="354" r:id="rId24"/>
    <p:sldId id="271" r:id="rId25"/>
    <p:sldId id="359" r:id="rId26"/>
    <p:sldId id="272" r:id="rId27"/>
    <p:sldId id="360" r:id="rId28"/>
    <p:sldId id="273" r:id="rId29"/>
    <p:sldId id="361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355" r:id="rId46"/>
    <p:sldId id="289" r:id="rId47"/>
    <p:sldId id="356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357" r:id="rId57"/>
    <p:sldId id="298" r:id="rId58"/>
    <p:sldId id="358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14" r:id="rId75"/>
    <p:sldId id="315" r:id="rId76"/>
    <p:sldId id="316" r:id="rId77"/>
    <p:sldId id="317" r:id="rId78"/>
    <p:sldId id="318" r:id="rId79"/>
    <p:sldId id="319" r:id="rId80"/>
    <p:sldId id="320" r:id="rId81"/>
    <p:sldId id="321" r:id="rId82"/>
    <p:sldId id="322" r:id="rId83"/>
    <p:sldId id="323" r:id="rId84"/>
    <p:sldId id="324" r:id="rId85"/>
    <p:sldId id="325" r:id="rId86"/>
    <p:sldId id="326" r:id="rId87"/>
    <p:sldId id="327" r:id="rId88"/>
    <p:sldId id="328" r:id="rId89"/>
    <p:sldId id="329" r:id="rId90"/>
    <p:sldId id="330" r:id="rId91"/>
    <p:sldId id="331" r:id="rId92"/>
    <p:sldId id="332" r:id="rId93"/>
    <p:sldId id="333" r:id="rId94"/>
    <p:sldId id="334" r:id="rId95"/>
    <p:sldId id="335" r:id="rId96"/>
    <p:sldId id="336" r:id="rId97"/>
    <p:sldId id="337" r:id="rId98"/>
    <p:sldId id="338" r:id="rId99"/>
    <p:sldId id="339" r:id="rId100"/>
    <p:sldId id="340" r:id="rId101"/>
    <p:sldId id="341" r:id="rId102"/>
    <p:sldId id="342" r:id="rId103"/>
    <p:sldId id="343" r:id="rId104"/>
    <p:sldId id="344" r:id="rId105"/>
    <p:sldId id="345" r:id="rId106"/>
    <p:sldId id="346" r:id="rId10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46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61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/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393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5FC89-4C43-4833-9E0A-43098D0172D5}" type="datetimeFigureOut">
              <a:rPr lang="en-US"/>
              <a:pPr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C5D23-DCBC-4E1A-93DA-CED8262DFA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The Technical Evaluation and Choosing NoSQL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368296"/>
          </a:xfrm>
        </p:spPr>
        <p:txBody>
          <a:bodyPr>
            <a:normAutofit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Technical Evaluation at Pinterest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Pinterest evaluated multiple NoSQL options before selecting HBase for storing pin and board data at massive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Engineers benchmarked write throughput and read latency under production-like traffic before committing to a specific column-family store.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evaluation process included testing failover behavior to ensure the system could maintain availability during node failures.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Pinterest's engineering blog documented how community support and operational tooling maturity factored into the final decision alongside raw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illustrates how a structured technical evaluation process, not just theoretical suitability, guided a major production database choice.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MongoDB Ransomware Attacks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2017, tens of thousands of publicly exposed MongoDB instances were compromised in a wave of ransomware attacks due to missing authentication.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Attackers deleted data from unprotected databases and demanded payment for its return, exposing the risks of default insecure configurations.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incident prompted MongoDB and other NoSQL vendors to enable authentication by default in subsequent versions of their software.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event highlighted the importance of secure default configurations rather than relying solely on administrators to enable security features manually.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demonstrates how a single configuration oversight, publicly exposed databases without authentication, can lead to widespread security incidents.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Security Practices at Financial Institutions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Financial institutions deploying NoSQL databases typically implement multi-factor authentication for all administrative access to production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Comprehensive audit logging tracks every data access and modification, supporting both security monitoring and regulatory compliance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Network segmentation isolates database clusters from public-facing systems, limiting the potential blast radius of a compromised application server.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Regular third-party security audits and penetration testing validate that security controls remain effective as the system evolves.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illustrates how regulated industries apply layered, defense-in-depth security practices to protect sensitive data in NoSQL systems.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Emerging Security Practices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Zero-trust architecture principles are increasingly applied to NoSQL deployments, requiring continuous verification rather than implicit trust within a network perimeter.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Automated configuration scanning tools help detect insecure default settings before databases are exposed to production traffic.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Behavioral anomaly detection uses machine learning to identify unusual access patterns that may indicate a compromised account or insider threat.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Confidential computing techniques aim to protect data even while it is being processed in memory, extending protection beyond rest and transit encryption.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NoSQL adoption grows, security research continues to focus on standardizing best practices across the fragmented landscape of NoSQL technologies.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face unique security challenges stemming from their distributed architecture and historically permissive default configurations.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Authentication and role-based authorization are foundational controls for restricting access to only legitimate users and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Encryption at rest and in transit, along with field-level encryption, protects sensitive data from unauthorized access or interception.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injection, misconfiguration, and denial-of-service attacks represent common threats requiring proactive mitigation strategies.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2017 MongoDB ransomware incidents illustrate the real-world consequences of insecure default configurations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Layered, defense-in-depth security practices, as seen in financial institutions, combine authentication, encryption, monitoring, and auditing to protect NoSQL systems.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lessons from the 2017 MongoDB ransomware attacks should inform how organizations configure new NoSQL database deployments today?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principle of least privilege apply differently in a schema-less NoSQL environment compared to a traditional relational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a zero-trust security model be particularly well suited to the distributed, multi-node architecture of modern NoSQL databases?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OWASP Foundation. (2024). NoSQL Injection Prevention Cheat Sheet. https://cheatsheetseries.owasp.org/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Kleppmann, M. (2017). Designing Data-Intensive Applications.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Cimpanu, C. (2017). MongoDB Databases Hit by Massive Ransomware Attacks. Reported widely across security industry publications.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PCI Security Standards Council. (2024). Payment Card Industry Data Security Standard (PCI DSS) Requirements and Testing Procedures.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Choosing NoSQL at Airbnb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Airbnb's engineering team evaluated document, key-value, and relational options before choosing a combination of MySQL and NoSQL systems for different services.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decision process weighed schema flexibility needs for evolving listing data against strong consistency needs for booking and payment records.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Airbnb's evaluation explicitly considered operational maturity, choosing systems with strong community support to minimize long-term maintenance risk.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Prototype testing with production-representative data volumes helped validate assumptions about scalability before full migration.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demonstrates that choosing NoSQL is rarely all-or-nothing; evaluation often results in a deliberate mix of technologies matched to specific needs.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Building a Decision Framework for Choosing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structured decision framework begins by cataloging data types, access patterns, and consistency requirements across the application's core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Weighted scoring models can help teams objectively compare candidate databases across criteria such as performance, cost, and ecosystem maturity.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Proof-of-concept implementations, tested against realistic sample workloads, reduce the risk of committing to a database that underperforms in production.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Migration risk assessment should account for the cost of retraining staff, rewriting queries, and potential downtime during a transition.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Ultimately, choosing NoSQL should be driven by a documented, evidence-based evaluation process rather than by technology trends or popularity alone.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Technical evaluation of NoSQL databases involves assessing data model fit, query patterns, consistency needs, and scalability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Standardized benchmarks like YCSB provide objective performance comparisons, but testing should reflect realistic production conditions.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Operational factors, including community support, tooling, and licensing, are as important as raw technical performance in database selection.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cases at Pinterest and Airbnb show how structured evaluation processes guide major production database decisions.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documented decision framework, including proof-of-concept testing, reduces the risk of costly database migrations after deployment.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NoSQL is often not a single decision but a deliberate mix of technologies matched to specific application requirements.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risks might an organization face by choosing a NoSQL database based primarily on popularity rather than a structured technical evaluation?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latency percentiles, such as p99, be more important than average latency when evaluating a database for a real-time application?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should a team balance the benefits of a highly performant but operationally immature NoSQL database against a more established but slightly slower alternative?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Cooper, B. F., Silberstein, A., Tam, E., Ramakrishnan, R., &amp; Sears, R. (2010). Benchmarking Cloud Serving Systems with YCSB. Proceedings of the 1st ACM Symposium on Cloud Computing, 143-154.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Moniruzzaman, A. B. M., &amp; Hossain, S. A. (2013). NoSQL Database: New Era of Databases for Big Data Analytics - Classification, Characteristics and Comparison. International Journal of Database Theory and Application, 6(4), 1-14.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Han, J., Haihong, E., Le, G., &amp; Du, J. (2011). Survey on NoSQL Database. 2011 6th International Conference on Pervasive Computing and Applications, 363-366.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Stonebraker, M. (2010). SQL Databases v. NoSQL Databases. Communications of the ACM, 53(4), 10-11.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Search Features and Scaling NoSQL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139696"/>
          </a:xfrm>
        </p:spPr>
        <p:txBody>
          <a:bodyPr>
            <a:normAutofit fontScale="92500" lnSpcReduction="10000"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D7E0A-E06F-1F07-A5C7-87985ED3F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C156F-68EB-E0F0-B0A7-A9F2A08CE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47E1A-3558-A52B-1FB3-653BC4F2D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search features commonly built into or layered on top of NoSQL databases.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Explain how indexing strategies enable efficient search and retrieval in NoSQL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Describe the core techniques used to scale NoSQL databases, including sharding and replication.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the trade-offs between vertical and horizontal scaling in distributed NoSQL environments.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how load balancing and auto-scaling support NoSQL systems under variable demand.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Apply scaling and search optimization principles to design a NoSQL architecture for a high-traffic application.</a:t>
            </a:r>
          </a:p>
        </p:txBody>
      </p:sp>
    </p:spTree>
    <p:extLst>
      <p:ext uri="{BB962C8B-B14F-4D97-AF65-F5344CB8AC3E}">
        <p14:creationId xmlns:p14="http://schemas.microsoft.com/office/powerpoint/2010/main" val="8543429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8DFE50-F410-656A-D5EE-1C37E08443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50" y="609600"/>
            <a:ext cx="8724900" cy="475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8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293786"/>
                </a:solidFill>
              </a:rPr>
              <a:t>Unit 2- Evaluating NoSQL </a:t>
            </a:r>
            <a:endParaRPr b="1" dirty="0">
              <a:solidFill>
                <a:srgbClr val="293786"/>
              </a:solidFill>
              <a:latin typeface="Metropolis Semi Bold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9444A7E-2C16-79AD-4D82-47C5AA235C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146878"/>
              </p:ext>
            </p:extLst>
          </p:nvPr>
        </p:nvGraphicFramePr>
        <p:xfrm>
          <a:off x="628650" y="1825624"/>
          <a:ext cx="7886700" cy="43465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86700">
                  <a:extLst>
                    <a:ext uri="{9D8B030D-6E8A-4147-A177-3AD203B41FA5}">
                      <a16:colId xmlns:a16="http://schemas.microsoft.com/office/drawing/2014/main" val="205441736"/>
                    </a:ext>
                  </a:extLst>
                </a:gridCol>
              </a:tblGrid>
              <a:tr h="62093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The Technical Evaluation,  Choosing NoSQL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175633"/>
                  </a:ext>
                </a:extLst>
              </a:tr>
              <a:tr h="62093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Search Features, Scaling NoSQL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571308"/>
                  </a:ext>
                </a:extLst>
              </a:tr>
              <a:tr h="62093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Keeping Data Safe, Visualizing NoSQL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90411"/>
                  </a:ext>
                </a:extLst>
              </a:tr>
              <a:tr h="62093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Extending Data Layer,Business Evaluation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371323"/>
                  </a:ext>
                </a:extLst>
              </a:tr>
              <a:tr h="62093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Deploying Skills,Deciding Open Source versus commercial software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272984"/>
                  </a:ext>
                </a:extLst>
              </a:tr>
              <a:tr h="620939">
                <a:tc>
                  <a:txBody>
                    <a:bodyPr/>
                    <a:lstStyle/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Business critical features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185460"/>
                  </a:ext>
                </a:extLst>
              </a:tr>
              <a:tr h="620939"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Security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1585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6A19B-F362-3CF1-AAD0-F6E08BCD1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High-Traffic NoSQL System with Search Optimization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AADF6-C11B-ABF8-84B5-965A7CB42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High-Traffic NoSQL System with Search Optimization</a:t>
            </a:r>
            <a:r>
              <a:rPr lang="en-US" dirty="0"/>
              <a:t>, showcasing how data flows from a user to a distributed database cluster, along with the core scaling and indexing techniques involved.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158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1914-E8AA-677C-5320-1026A5428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Request Flow (Top to Bottom)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278CD-EA79-4DDD-DCD5-6E5423BD1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1. User Layer:</a:t>
            </a:r>
            <a:r>
              <a:rPr lang="en-US" dirty="0"/>
              <a:t> Multiple client types (Web apps, Mobile devices, and API calls) initiate requests that travel over the internet.</a:t>
            </a:r>
          </a:p>
          <a:p>
            <a:pPr lvl="0"/>
            <a:r>
              <a:rPr lang="en-US" b="1" dirty="0"/>
              <a:t>2. Load Balancer:</a:t>
            </a:r>
            <a:r>
              <a:rPr lang="en-US" dirty="0"/>
              <a:t> This acts as the traffic cop. It accepts incoming requests and distributes them evenly across multiple application servers using algorithms like </a:t>
            </a:r>
            <a:r>
              <a:rPr lang="en-US" i="1" dirty="0"/>
              <a:t>Round Robin</a:t>
            </a:r>
            <a:r>
              <a:rPr lang="en-US" dirty="0"/>
              <a:t> or </a:t>
            </a:r>
            <a:r>
              <a:rPr lang="en-US" i="1" dirty="0"/>
              <a:t>Least Connections</a:t>
            </a:r>
            <a:r>
              <a:rPr lang="en-US" dirty="0"/>
              <a:t> to prevent any single server from becoming a bottleneck.</a:t>
            </a:r>
          </a:p>
          <a:p>
            <a:pPr lvl="0"/>
            <a:r>
              <a:rPr lang="en-US" b="1" dirty="0"/>
              <a:t>3. Application Layer:</a:t>
            </a:r>
            <a:r>
              <a:rPr lang="en-US" dirty="0"/>
              <a:t> A pool of </a:t>
            </a:r>
            <a:r>
              <a:rPr lang="en-US" i="1" dirty="0"/>
              <a:t>Stateless Application Servers</a:t>
            </a:r>
            <a:r>
              <a:rPr lang="en-US" dirty="0"/>
              <a:t> handles the core business logic, query formation, and API responses. Because they are stateless, this layer can easily scale out (add more servers) when traffic spikes.</a:t>
            </a:r>
          </a:p>
          <a:p>
            <a:pPr lvl="0"/>
            <a:r>
              <a:rPr lang="en-US" b="1" dirty="0"/>
              <a:t>4. Caching Layer (Redis):</a:t>
            </a:r>
            <a:r>
              <a:rPr lang="en-US" dirty="0"/>
              <a:t> Frequently accessed data is cached here. Before hitting the main database, the system checks the cache. This drastically reduces database load and lowers query latency.</a:t>
            </a:r>
          </a:p>
          <a:p>
            <a:pPr lvl="0"/>
            <a:r>
              <a:rPr lang="en-US" b="1" dirty="0"/>
              <a:t>5. Auto-Scaling Mechanism:</a:t>
            </a:r>
            <a:r>
              <a:rPr lang="en-US" dirty="0"/>
              <a:t> This layer continuously monitors metrics like CPU usage and request rates. If traffic surges, it automatically spins up new nodes in the application and database layers; when traffic drops, it removes them to save costs.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41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4DE6D-5371-691F-1161-801F66236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NoSQL Database Cluster (Core Architecture)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212B8-C61F-39C5-37AA-E74F867480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19200"/>
            <a:ext cx="7886700" cy="49577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/>
              <a:t>A</a:t>
            </a:r>
            <a:r>
              <a:rPr lang="en-US" sz="2000" b="1" dirty="0"/>
              <a:t>. Sharding (Horizontal Partitioning):</a:t>
            </a:r>
            <a:r>
              <a:rPr lang="en-US" sz="2000" dirty="0"/>
              <a:t> Instead of storing the entire database on one massive server, the data is broken up horizontally. For example, User data is split alphabetically: </a:t>
            </a:r>
            <a:r>
              <a:rPr lang="en-US" sz="2000" i="1" dirty="0"/>
              <a:t>Shard 1</a:t>
            </a:r>
            <a:r>
              <a:rPr lang="en-US" sz="2000" dirty="0"/>
              <a:t> holds users A–F, </a:t>
            </a:r>
            <a:r>
              <a:rPr lang="en-US" sz="2000" i="1" dirty="0"/>
              <a:t>Shard 2</a:t>
            </a:r>
            <a:r>
              <a:rPr lang="en-US" sz="2000" dirty="0"/>
              <a:t> holds G–L, and </a:t>
            </a:r>
            <a:r>
              <a:rPr lang="en-US" sz="2000" i="1" dirty="0"/>
              <a:t>Shard 3</a:t>
            </a:r>
            <a:r>
              <a:rPr lang="en-US" sz="2000" dirty="0"/>
              <a:t> holds M–Z. This vastly improves write throughput and scalability.</a:t>
            </a:r>
          </a:p>
          <a:p>
            <a:pPr marL="0" lvl="0" indent="0">
              <a:buNone/>
            </a:pPr>
            <a:r>
              <a:rPr lang="en-US" sz="2000" b="1" dirty="0"/>
              <a:t>B. Replication:</a:t>
            </a:r>
            <a:r>
              <a:rPr lang="en-US" sz="2000" dirty="0"/>
              <a:t> To prevent data loss and ensure high availability, each shard has copies (replicas). The </a:t>
            </a:r>
            <a:r>
              <a:rPr lang="en-US" sz="2000" b="1" dirty="0"/>
              <a:t>Primary node</a:t>
            </a:r>
            <a:r>
              <a:rPr lang="en-US" sz="2000" dirty="0"/>
              <a:t> handles data writes, which are then copied to </a:t>
            </a:r>
            <a:r>
              <a:rPr lang="en-US" sz="2000" b="1" dirty="0"/>
              <a:t>Secondary nodes</a:t>
            </a:r>
            <a:r>
              <a:rPr lang="en-US" sz="2000" dirty="0"/>
              <a:t> that handle read requests. If a primary node fails, a secondary node takes over (Fault Tolerance).</a:t>
            </a:r>
          </a:p>
          <a:p>
            <a:pPr lvl="0"/>
            <a:r>
              <a:rPr lang="en-US" sz="2000" b="1" dirty="0"/>
              <a:t>C. Indexing Layer:</a:t>
            </a:r>
            <a:r>
              <a:rPr lang="en-US" sz="2000" dirty="0"/>
              <a:t> To make searches instantaneous, the system builds specialized indexes:</a:t>
            </a:r>
          </a:p>
          <a:p>
            <a:pPr lvl="1"/>
            <a:r>
              <a:rPr lang="en-US" sz="2000" i="1" dirty="0"/>
              <a:t>Secondary Indexes:</a:t>
            </a:r>
            <a:r>
              <a:rPr lang="en-US" sz="2000" dirty="0"/>
              <a:t> For filtering data by attributes other than the primary key.</a:t>
            </a:r>
          </a:p>
          <a:p>
            <a:pPr lvl="1"/>
            <a:r>
              <a:rPr lang="en-US" sz="2000" i="1" dirty="0"/>
              <a:t>Full-Text &amp; Inverted Indexes:</a:t>
            </a:r>
            <a:r>
              <a:rPr lang="en-US" sz="2000" dirty="0"/>
              <a:t> Essential for search-heavy applications (like searching for keywords within text fields) to avoid scanning the entire database.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061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10D56-5AC2-B75B-E173-9E3F6DC1F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Concepts &amp; Trade-offs (Bottom Panels)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B1F67-0AF1-9F2F-5ECC-06321898C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2000" b="1" dirty="0"/>
              <a:t>Search Features:</a:t>
            </a:r>
            <a:r>
              <a:rPr lang="en-US" sz="2000" dirty="0"/>
              <a:t> Modern NoSQL systems use secondary indexes, text search capabilities, and aggregation pipelines to process complex queries efficiently.</a:t>
            </a:r>
          </a:p>
          <a:p>
            <a:pPr lvl="0" algn="just"/>
            <a:r>
              <a:rPr lang="en-US" sz="2000" b="1" dirty="0"/>
              <a:t>The Indexing Trade-off:</a:t>
            </a:r>
            <a:r>
              <a:rPr lang="en-US" sz="2000" dirty="0"/>
              <a:t> While indexes dramatically speed up reads, they slow down writes because the index must be updated every time data is modified.</a:t>
            </a:r>
          </a:p>
          <a:p>
            <a:pPr lvl="0" algn="just"/>
            <a:r>
              <a:rPr lang="en-US" sz="2000" b="1" dirty="0"/>
              <a:t>Vertical vs. Horizontal Scaling:</a:t>
            </a:r>
            <a:endParaRPr lang="en-US" sz="2000" dirty="0"/>
          </a:p>
          <a:p>
            <a:pPr lvl="1" algn="just"/>
            <a:r>
              <a:rPr lang="en-US" sz="2000" i="1" dirty="0"/>
              <a:t>Vertical scaling</a:t>
            </a:r>
            <a:r>
              <a:rPr lang="en-US" sz="2000" dirty="0"/>
              <a:t> means buying a bigger machine (more CPU/RAM), which has physical limitations.</a:t>
            </a:r>
          </a:p>
          <a:p>
            <a:pPr lvl="1" algn="just"/>
            <a:r>
              <a:rPr lang="en-US" sz="2000" i="1" dirty="0"/>
              <a:t>Horizontal scaling</a:t>
            </a:r>
            <a:r>
              <a:rPr lang="en-US" sz="2000" dirty="0"/>
              <a:t> means adding more standard nodes to the cluster, offering virtually unlimited scalability but increasing architectural complexity.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4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Search Features in NoSQL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Many NoSQL databases provide built-in secondary indexes, allowing efficient queries on fields beyond the primary key.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Document databases like MongoDB support compound indexes, text indexes, and geospatial indexes to accelerate diverse query types.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Full-text search capabilities, either native or via integration with engines like Elasticsearch, enable relevance-ranked search across large text fields.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Faceted search allows applications to filter and narrow results by categories, commonly used in e-commerce and content discovery platforms.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Search feature design must balance query flexibility against the performance and storage overhead introduced by additional indexes.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BA53-23CB-DAC2-BDF3-9095BEA6F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B20000-C647-CC61-6474-FC7631168A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76200"/>
            <a:ext cx="6096000" cy="6096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08139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Indexing Strategies for Efficient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Primary indexes, typically based on a document or row key, provide the fastest possible lookup path in most NoSQL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Secondary indexes trade additional write overhead and storage for the ability to query on non-key fields efficiently.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Composite indexes combine multiple fields, supporting queries that filter or sort on more than one attribute simultaneously.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Inverted indexes, used by search engines, map terms to documents, enabling fast full-text search across massive text collections.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Index selectivity and cardinality analysis help determine which fields benefit most from indexing without introducing excessive overhead.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3B691-7E9C-3D81-8FE7-461F5D06C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0"/>
            <a:ext cx="7886700" cy="6176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15A15-59C5-FCE5-52E1-1126863A5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228600"/>
            <a:ext cx="7753350" cy="602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86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Core Techniques for Scaling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Horizontal scaling, or scaling out, adds more commodity servers to a cluster, distributing data and load across many machines.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Sharding partitions data across multiple nodes based on a shard key, ensuring no single node bears the full weight of the dataset.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Replication creates multiple copies of data across nodes, improving both fault tolerance and read throughput.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Consistent hashing distributes data evenly across nodes and minimizes data movement when nodes are added or removed from the cluster.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Auto-scaling in cloud-managed NoSQL services dynamically adjusts cluster capacity in response to real-time traffic patterns.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701E6-72AA-FD19-6BC4-214D80BB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C635C5-548E-16EB-173E-286651A01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848625"/>
            <a:ext cx="7886700" cy="43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9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key technical criteria used to evaluate NoSQL database systems.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Explain how data model fit, query patterns, and consistency requirements guide database selection.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performance benchmarking methods used to compare NoSQL systems under realistic workloads.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operational factors, such as maintainability, community support, and ecosystem maturity, in the selection process.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Apply a structured decision framework to choose an appropriate NoSQL database for a given application scenario.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Assess the risks and trade-offs involved in migrating from a relational database to a NoSQL solution.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Vertical vs Horizontal Scaling Trade-offs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 increases the resources of a single server, such as CPU or memory, but eventually hits hardware and cost limitations.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distributes load across many servers, offering near-limitless growth potential but introducing distributed systems complexity.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NoSQL databases are architected from the ground up for horizontal scaling, unlike many traditional relational systems designed primarily for vertical growth.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requires careful shard key selection to avoid hotspots, where uneven data distribution overloads specific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must weigh the operational complexity of managing a distributed cluster against the scalability benefits it provides.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Scaling Search at eBay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eBay uses a distributed search infrastructure to index hundreds of millions of active listings, enabling fast, relevance-ranked product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Sharding the search index across many nodes allows eBay to handle massive query volumes during peak shopping events without performance degradation.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Faceted search features let buyers filter results by price, category, and condition, improving discovery across an enormous product catalog.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Near real-time indexing ensures new listings become searchable within seconds of being posted by sellers.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demonstrates how search feature design and horizontal scaling work together to support a high-traffic e-commerce platform.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Scaling NoSQL at Discord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Discord migrated its message storage to Cassandra, and later ScyllaDB, to handle trillions of messages across millions of concurrent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Horizontal scaling through sharding allowed Discord to distribute message storage across many nodes as its user base grew exponentially.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Consistent hashing helped minimize data rebalancing overhead as new nodes were added to the cluster during periods of rapid growth.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Discord's engineering blog detailed how replication strategies were tuned to balance read latency against write throughput for chat history.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illustrates how a rapidly growing platform applies core NoSQL scaling techniques to sustain performance at massive scale.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Combining Search and Scaling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search engines must apply the same sharding and replication principles as core NoSQL databases to scale index size and query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Load balancers distribute incoming queries across search and database nodes, preventing any single node from becoming a bottleneck.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Caching layers, such as Redis, reduce load on primary NoSQL clusters by serving frequently accessed search results or data directly from memory.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Multi-region replication introduces additional complexity in maintaining search index consistency across geographically distributed data centers.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explores adaptive sharding strategies that automatically rebalance data based on observed access patterns rather than static shard keys.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NoSQL search features rely on secondary, composite, and inverted indexes to enable efficient, flexible querying beyond simple key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Scaling NoSQL databases primarily relies on horizontal techniques, including sharding, replication, and consistent hashing.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scaling offers simplicity but hits hardware limits, while horizontal scaling provides near-limitless growth at the cost of added complexity.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platforms like eBay and Discord demonstrate how search and scaling strategies combine to support massive, high-traffic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Auto-scaling and load balancing help NoSQL systems adapt dynamically to variable traffic without manual intervention.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NoSQL architecture requires jointly optimizing search indexing strategy and horizontal scaling techniques for the target workload.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Why do NoSQL databases generally favor horizontal scaling over vertical scaling, and what challenges does this introduce?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shard key selection influence the risk of creating hotspots in a horizontally scaled NoSQL cluster?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ways might a caching layer, such as Redis, reduce the load on a primary NoSQL database and its associated search index?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Proceedings of the 21st ACM SIGOPS Symposium on Operating Systems Principles.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Lakshman, A., &amp; Malik, P. (2010). Cassandra: A Decentralized Structured Storage System. ACM SIGOPS Operating Systems Review, 44(2), 35-40.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Karger, D., Lehman, E., Leighton, T., et al. (1997). Consistent Hashing and Random Trees: Distributed Caching Protocols for Relieving Hot Spots on the World Wide Web. Proceedings of the 29th Annual ACM Symposium on Theory of Computing, 654-663.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Keeping Data Safe and Visualizing NoSQL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292096"/>
          </a:xfrm>
        </p:spPr>
        <p:txBody>
          <a:bodyPr>
            <a:normAutofit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core strategies used to keep data safe within distributed NoSQL environments.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replication, backups, and disaster recovery protect against data loss and downtime.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common security threats facing NoSQL databases and the mechanisms used to mitigate them.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role of data visualization tools in understanding and monitoring NoSQL database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techniques for visualizing complex data structures, such as graphs and document hierarchies.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data safety and visualization principles to design a well-monitored, resilient NoSQL deployment.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1E86726-CA3E-3B7D-DF0B-A3B2B986B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85" y="1159508"/>
            <a:ext cx="8518462" cy="2237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876352-4955-4FDB-1C7C-6467F0138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3429000"/>
            <a:ext cx="8219532" cy="24075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316557-AE31-1A93-4D41-FC3253204D9A}"/>
              </a:ext>
            </a:extLst>
          </p:cNvPr>
          <p:cNvSpPr txBox="1"/>
          <p:nvPr/>
        </p:nvSpPr>
        <p:spPr>
          <a:xfrm>
            <a:off x="779444" y="375076"/>
            <a:ext cx="8219532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293786"/>
                </a:solidFill>
                <a:latin typeface="Metropolis Semi Bold"/>
                <a:ea typeface="+mj-ea"/>
                <a:cs typeface="+mj-cs"/>
              </a:rPr>
              <a:t>key technical criteria used to evaluate NoSQL database systems.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Foundations of Data Safety in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Data safety in distributed NoSQL systems involves protecting against node failures, data corruption, and unauthorized access simultaneously.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creates multiple copies of data across nodes or data centers, ensuring availability even if individual nodes fail.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Regular backups, whether full or incremental, provide a recovery path in cases where replication alone cannot prevent data loss, such as accidental deletion.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Disaster recovery planning defines procedures and recovery time objectives for restoring service after major outages or catastrophic failures.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safety strategies must be tested regularly through simulated failure scenarios to confirm recovery procedures work as intended.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Replication Strategies and Fault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Master-slave replication designates one primary node for writes, with changes propagated to secondary replicas for read scaling and redundancy.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Multi-master replication allows writes to multiple nodes simultaneously, improving availability but requiring conflict resolution mechanisms.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Cross-region replication protects against data center-level outages by maintaining copies of data in geographically separate locations.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Quorum-based replication requires a minimum number of nodes to acknowledge a write before it is considered successful, balancing consistency and durability.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factor, the number of copies maintained for each piece of data, directly influences the trade-off between storage cost and fault tolerance.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Security Considerations for NoSQL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Authentication and role-based access control restrict which users and applications can read or modify specific data within a NoSQL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Encryption at rest protects stored data from unauthorized access if physical storage media is compromised or stolen.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Encryption in transit, typically using TLS, protects data as it moves between application servers and the database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Injection attacks, while different from traditional SQL injection, remain a risk in NoSQL systems through improperly sanitized query parameters.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Auditing and logging mechanisms track access patterns, helping detect unauthorized activity and supporting regulatory compliance requirements.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Visualizing NoSQL Data and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Monitoring dashboards, such as those built with Grafana or Prometheus, visualize cluster health metrics like latency, throughput, and node status.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visualization tools, such as Neo4j Bloom, render nodes and relationships visually, making complex connected data easier to explore and understand.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structure visualizers help developers inspect nested JSON hierarchies without manually parsing raw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Heatmaps and time-series charts reveal patterns in read and write activity, helping identify hotspots or capacity planning needs.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visualization transforms raw operational metrics into actionable insights for database administrators and application developers.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293786"/>
                </a:solidFill>
                <a:latin typeface="Metropolis Semi Bold"/>
              </a:rPr>
              <a:t>Real-World Example: Data Safety at Netflix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Netflix replicates Cassandra data across multiple AWS regions, ensuring service continuity even if an entire region experiences an outage.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The company's Chaos Monkey tool deliberately introduces failures into production systems to continuously test the resilience of its data safety mechanisms.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Automated backup and recovery pipelines allow Netflix to restore data quickly in the rare event that replication alone cannot prevent data loss.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Access control policies restrict which internal services can read or modify sensitive subscriber and billing data.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This case illustrates how proactive failure testing and multi-region replication combine to keep data safe at massive operational scale.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E67BF-8F2A-D5B7-54A6-C2E5E2694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D0B22-A89C-AF60-B19A-71560A921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D640B5-E2ED-2E58-8EE8-3670F0C54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1219200"/>
            <a:ext cx="7391400" cy="314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62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Visualizing Graph Data at LinkedIn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LinkedIn uses graph visualization tools internally to help engineers explore and debug its professional network's connection data.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Visual representations of nodes and edges make it easier to identify anomalies, such as unexpected clusters or disconnected components in the graph.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Dashboards tracking query latency and node health allow LinkedIn's operations teams to proactively identify performance degradation before it affects users.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Interactive visualizations help both engineers and non-technical stakeholders understand how features like 'People You May Know' traverse the underlying graph.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This example shows how visualization tools support both operational monitoring and deeper understanding of complex, connected NoSQL data.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F821-5793-28F2-D0DB-4A7950DCF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934CBC-975C-8BA5-6E6E-69E6BC181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00" y="0"/>
            <a:ext cx="90368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453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Emerging Practices in Data Safety and Visualization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Immutable backup strategies, including write-once storage, help protect against ransomware attacks that target and encrypt live database backups.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Zero-trust security models increasingly apply to NoSQL deployments, requiring continuous verification rather than relying solely on network perimeter defenses.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Real-time visualization pipelines increasingly incorporate anomaly detection, automatically flagging unusual data access or performance patterns.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Interactive, browser-based visualization tools are making complex graph and document data more accessible to non-technical business stakeholders.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Ongoing research explores automated, AI-assisted monitoring systems that predict potential data safety issues before they cause outages.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Data safety in NoSQL systems relies on a combination of replication, regular backups, and tested disaster recovery procedures.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Security practices, including authentication, encryption, and auditing, protect NoSQL databases from unauthorized access and data breaches.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Visualization tools transform raw metrics and complex data structures into actionable insights for developers and administrators.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Graph and document visualizers make it easier to understand and debug highly connected or deeply nested NoSQL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examples from Netflix and LinkedIn demonstrate how data safety and visualization practices operate together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Emerging practices, such as immutable backups and AI-assisted monitoring, continue to strengthen data safety and observability in NoSQL systems.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61554-606C-9F8B-514E-CC996AB95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319EF-3D9E-2BB4-FFA4-1DC6F73CF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1.1 Technical Criteria Evaluation:</a:t>
            </a:r>
            <a:r>
              <a:rPr lang="en-US" dirty="0"/>
              <a:t> Evaluate based on scalability, data models (Document, Key-Value, Graph, Wide-Column), and read/write performance.</a:t>
            </a:r>
          </a:p>
          <a:p>
            <a:r>
              <a:rPr lang="en-US" b="1" dirty="0"/>
              <a:t>1.2 Selection Guides:</a:t>
            </a:r>
            <a:r>
              <a:rPr lang="en-US" dirty="0"/>
              <a:t> Match the database to specific data models, query patterns (CRUD, aggregation), and consistency needs (Strong vs. Eventual).</a:t>
            </a:r>
          </a:p>
          <a:p>
            <a:r>
              <a:rPr lang="en-US" b="1" dirty="0"/>
              <a:t>1.3 Performance Benchmarking:</a:t>
            </a:r>
            <a:r>
              <a:rPr lang="en-US" dirty="0"/>
              <a:t> Define realistic workloads and use standardized tools like YCSB to compare systems under stress</a:t>
            </a:r>
          </a:p>
          <a:p>
            <a:r>
              <a:rPr lang="en-US" b="1" dirty="0"/>
              <a:t>2.1 Operational Factors:</a:t>
            </a:r>
            <a:r>
              <a:rPr lang="en-US" dirty="0"/>
              <a:t> Account for maintainability, community support, ecosystem maturity, and total cost of ownership.</a:t>
            </a:r>
          </a:p>
          <a:p>
            <a:r>
              <a:rPr lang="en-US" b="1" dirty="0"/>
              <a:t>2.2 Structured Decision Framework:</a:t>
            </a:r>
            <a:r>
              <a:rPr lang="en-US" dirty="0"/>
              <a:t> Use a logic tree to capture scenarios, weight criteria, shortlist, and benchmark for final selection.</a:t>
            </a:r>
          </a:p>
          <a:p>
            <a:r>
              <a:rPr lang="en-US" b="1" dirty="0"/>
              <a:t>2.3 Risk &amp; Trade-Off Assessment:</a:t>
            </a:r>
            <a:r>
              <a:rPr lang="en-US" dirty="0"/>
              <a:t> Compare RDBMS vs. NoSQL, balancing clear benefits (Scale, Flexibility, Speed) against necessary trade-offs (Consistency Loss, Operational Complexity, Migration effort).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907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quorum-based replication balance the trade-off between write durability and system availability in a distributed NoSQL cluster?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graph visualization tools be particularly valuable for debugging and understanding data in a graph database compared to raw query output?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role does proactive failure testing, such as Netflix's Chaos Monkey, play in ensuring the long-term reliability of a data safety strategy?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Proceedings of the 21st ACM SIGOPS Symposium on Operating Systems Principles.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Robinson, I., Webber, J., &amp; Eifrem, E. (2015). Graph Databases: New Opportunities for Connected Data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Basiri, A., Behnam, N., de Rooij, R., et al. (2016). Chaos Engineering. IEEE Software, 33(3), 35-41.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OWASP Foundation. (2024). NoSQL Injection Prevention Cheat Sheet. https://cheatsheetseries.owasp.org/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Extending the Data Layer and Business Evaluation of NoSQL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292096"/>
          </a:xfrm>
        </p:spPr>
        <p:txBody>
          <a:bodyPr>
            <a:normAutofit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  <a:endParaRPr lang="en-US" sz="2400" b="0" dirty="0">
              <a:solidFill>
                <a:srgbClr val="FFFFFF"/>
              </a:solidFill>
              <a:latin typeface="Metropolis Semi Bold"/>
            </a:endParaRP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concept of extending the data layer beyond a single NoSQL database to support complex applications.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Explain how caching, event streaming, and API layers augment core NoSQL database functionality.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Describe how microservices architectures interact with and extend distributed data layers.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the business criteria used to evaluate the return on investment of adopting NoSQL technology.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the total cost of ownership considerations involved in extending and maintaining a NoSQL-based data layer.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Apply business evaluation frameworks to justify data layer architecture decisions to non-technical stakeholders.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What It Means to Extend the Data Layer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Extending the data layer refers to augmenting a core NoSQL database with additional components that enhance its capabilities beyond basic storage and retrieval.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As applications grow in complexity, a single database rarely satisfies every requirement for caching, search, analytics, and event processing.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Extended data layers often combine a primary NoSQL store with caching systems, message queues, and search indexes working together.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This layered approach allows each component to specialize in what it does best, rather than forcing one database to handle every workload.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Designing an extended data layer requires careful attention to data synchronization and consistency across the additional components.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E4B05DD-61C9-059C-3B74-7135FCAA4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3810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213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Caching and Event Streaming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In-memory caching systems, such as Redis or Memcached, reduce load on primary NoSQL databases by serving frequently accessed data with minimal latency.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Cache invalidation strategies, such as time-to-live expiration or write-through caching, keep cached data reasonably synchronized with the underlying database.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Event streaming platforms, such as Apache Kafka, capture changes to data as a continuous stream, enabling real-time processing and integration across services.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Change data capture (CDC) pipelines propagate updates from a NoSQL database to downstream systems, such as search indexes or analytics platforms.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Together, caching and streaming layers transform a single NoSQL database into a responsive, real-time data ecosystem supporting multiple application needs.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09D54F-7AC4-8CD0-B253-9B48159B7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65" y="762000"/>
            <a:ext cx="8760535" cy="47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899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Microservices and the Extended Data Layer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microservices architectures, each service often owns its own data store, extending the overall data layer across multiple specialized NoSQL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API gateways and data access layers abstract the complexity of multiple underlying databases from client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Service-to-service communication, often via events or APIs, replaces direct database JOINs, extending data relationships across service boundaries.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distributed approach increases architectural flexibility but requires careful handling of eventual consistency across services.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Extending the data layer in a microservices context demands strong governance to prevent duplicated or conflicting data across services.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9A8AF-A37B-1C4E-BEDD-E21CE997E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BD406-FCEC-F2A2-BB7E-1835D92D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Why Technical Evaluation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7071F-C1AB-4CCF-E77A-8C0EC2B01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Selecting a NoSQL database is a long-term architectural decision that significantly affects application performance, scalability, and maintainability.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Unlike relational databases, which share a common SQL foundation, NoSQL systems vary widely in data model, query language, and consistency guarantees.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structured technical evaluation reduces the risk of costly migrations later, when an initial database choice proves poorly suited to actual workloads.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Evaluation should consider both current requirements and anticipated future growth in data volume, velocity, and complexity.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that skip rigorous evaluation often discover mismatches between database capabilities and application needs only after production deployment.</a:t>
            </a:r>
          </a:p>
        </p:txBody>
      </p:sp>
    </p:spTree>
    <p:extLst>
      <p:ext uri="{BB962C8B-B14F-4D97-AF65-F5344CB8AC3E}">
        <p14:creationId xmlns:p14="http://schemas.microsoft.com/office/powerpoint/2010/main" val="37085046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Business Evaluation of NoSQL Adoption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Business evaluation of NoSQL adoption should quantify expected benefits, such as reduced infrastructure costs, faster development cycles, and improved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Total cost of ownership analysis must include licensing, infrastructure, staffing, training, and ongoing operational expenses, not just initial setup costs.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Return on investment calculations should weigh migration costs against long-term savings and revenue opportunities enabled by improved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Risk assessment should consider vendor lock-in, talent availability, and the maturity of the chosen NoSQL ecosystem.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 stakeholders typically require evaluation results translated into concrete metrics, such as reduced downtime or faster time-to-market for new features.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Extending the Data Layer at Twitter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Twitter extended its data layer by combining Manhattan, its distributed key-value store, with caching layers and real-time event streaming for timeline delivery.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Caching frequently accessed timeline data significantly reduced load on the core distributed database during high-traffic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Event streaming pipelines propagate new tweets in real time to followers' timelines, extending the data layer beyond simple database reads and writes.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layered architecture allows Twitter to serve billions of timeline requests daily while maintaining acceptable latency for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illustrates how extending a core NoSQL data layer with caching and streaming components enables massive real-time scale.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Business Evaluation at Capital 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Capital One conducted a formal business evaluation before migrating select workloads from relational databases to NoSQL and cloud-native data platforms.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evaluation weighed regulatory compliance requirements against the scalability and cost benefits of adopting distributed NoSQL technologies.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Total cost of ownership analysis included staff retraining costs alongside projected infrastructure savings from moving to open-source, horizontally scalable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 stakeholders required documented evidence of improved system resilience before approving the migration of customer-facing services.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demonstrates how formal business evaluation processes, not just technical merit, drive major NoSQL adoption decisions in regulated industries.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Justifying and Governing Extended Data Layers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Data mesh architectures propose treating each extended data domain as a product, with clear ownership and quality standards across the organization.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Governance frameworks increasingly define standards for schema evolution, access control, and data quality across extended, multi-component data layers.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Cost monitoring tools help organizations track the ongoing expense of maintaining caching, streaming, and search components alongside core NoSQL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 evaluation increasingly incorporates sustainability metrics, such as energy efficiency, alongside traditional cost and performance criteria.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data layers grow more complex, organizations increasingly rely on cross-functional evaluation teams combining technical, financial, and business expertise.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Extending the data layer involves augmenting a core NoSQL database with caching, event streaming, and search components to meet complex application needs.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Microservices architectures often extend the data layer across multiple specialized databases, each owned by an individual service.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 evaluation of NoSQL adoption requires analyzing total cost of ownership, return on investment, and associated risks like vendor lock-in.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cases at Twitter and Capital One show how extended data layers and formal business evaluation processes support large-scale, real-world decisions.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governance is essential when extending data layers, to maintain consistency and data quality across multiple integrated components.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Ultimately, both technical design and business justification must align to support a sustainable, extended NoSQL data architecture.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risks does an organization take on when extending its data layer with multiple specialized components, such as caching and event streaming, rather than a single database?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should a business evaluation process weigh regulatory compliance requirements against the scalability benefits of adopting a NoSQL solution?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total cost of ownership analysis for NoSQL adoption need to include staff retraining costs, not just infrastructure expenses?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Kleppmann, M. (2017). Designing Data-Intensive Applications.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Newman, S. (2021). Building Microservices: Designing Fine-Grained Systems (2nd ed.).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Dehghani, Z. (2022). Data Mesh: Delivering Data-Driven Value at Scale.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Kafka Documentation. https://kafka.apache.org/documentation/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Deploying Skills and Deciding Open Source versus Commercial Software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1139696"/>
          </a:xfrm>
        </p:spPr>
        <p:txBody>
          <a:bodyPr>
            <a:normAutofit fontScale="92500" lnSpcReduction="10000"/>
          </a:bodyPr>
          <a:lstStyle/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 dirty="0">
                <a:solidFill>
                  <a:srgbClr val="FFFFFF"/>
                </a:solidFill>
                <a:latin typeface="Metropolis Semi Bold"/>
              </a:rPr>
              <a:t>Dr. Latika Jindal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Understand the skill sets required to successfully deploy and operate NoSQL database systems in production.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Explain the roles of database administrators, developers, and site reliability engineers in NoSQL deployments.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Describe the key differences between open source and commercial NoSQL database offerings.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Analyze the trade-offs organizations face when choosing between open source and commercial NoSQL solutions.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Evaluate licensing models, support structures, and community ecosystems as decision-making criteria.</a:t>
            </a:r>
          </a:p>
          <a:p>
            <a:r>
              <a:rPr sz="1800" b="0" dirty="0">
                <a:solidFill>
                  <a:srgbClr val="000000"/>
                </a:solidFill>
                <a:latin typeface="Metropolis"/>
              </a:rPr>
              <a:t>Apply a structured framework to decide between open source and commercial NoSQL options for a given organizational context.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Key Technical Evaluation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Data model fit assesses whether key-value, document, column-family, or graph structures naturally represent the application's core entities and relationships.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Query pattern analysis examines whether the database efficiently supports the specific reads, writes, and aggregations the application requires.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Consistency and availability requirements, guided by the CAP theorem, determine whether a CP or AP-oriented system better serves the use case.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Scalability characteristics, including support for sharding, replication, and horizontal growth, must align with expected data and traffic growth.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Latency and throughput requirements, especially for real-time applications, should be tested under conditions resembling production load.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Skills Required for Deploying NoSQL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Successful NoSQL deployment requires a combination of database administration, distributed systems knowledge, and application development expertise.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Database administrators must understand cluster configuration, replication setup, and performance tuning specific to the chosen NoSQL technology.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Developers need familiarity with the query language and data modeling patterns appropriate to the selected data model, such as document or graph structures.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Site reliability engineers focus on monitoring, alerting, and incident response to maintain uptime and performance in production environments.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Cross-functional collaboration between these roles is essential, since NoSQL deployment decisions affect both application design and operational stability.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Building Organizational NoSQL Expertise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often invest in formal training programs or certifications to build internal expertise in specific NoSQL technologies.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Hiring experienced NoSQL engineers accelerates deployment but can be challenging given the relative scarcity of specialized distributed systems talent.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Internal knowledge-sharing practices, such as documentation and post-incident reviews, help teams build institutional expertise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Vendor-provided training and managed service options can supplement internal skills, particularly during initial adoption phases.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skills gap analysis before deployment helps organizations identify where additional training or hiring is needed to support a successful rollout.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Open Source NoSQL: Characteristics and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Open source NoSQL databases, such as Apache Cassandra and MongoDB Community Edition, are freely available and can be modified to suit specific needs.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Open source projects benefit from community-driven innovation, with contributions from a broad base of developers and organizations worldwide.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Support for open source systems often relies on community forums, documentation, and optionally paid third-party support contracts.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adopting open source software assume greater responsibility for operational management, security patching, and troubleshooting.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Open source licensing, such as Apache 2.0 or various source-available licenses, affects how freely the software can be modified, redistributed, or commercially used.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Commercial NoSQL: Characteristics and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Commercial NoSQL offerings, such as MongoDB Atlas or Amazon DynamoDB, provide managed services with guaranteed support and service level agreements.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Commercial vendors typically handle operational tasks like patching, scaling, and backups, reducing the burden on internal engineering teams.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Licensing costs for commercial software or managed services must be weighed against the reduced operational overhead they provide.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Vendor lock-in is a key risk with commercial offerings, particularly when proprietary APIs or extensions are used extensively.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Commercial support agreements often include guaranteed response times for critical issues, which can be valuable for mission-critical applications.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Deploying Skills at Airbnb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Airbnb invested heavily in internal training programs to build expertise in operating its self-managed MySQL and NoSQL infrastructure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company established dedicated platform engineering teams responsible for database reliability, freeing application developers to focus on product features.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Airbnb's engineering blog documents how internal tooling and runbooks were developed to standardize incident response across its data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investment in skills and tooling allowed Airbnb to manage complex, large-scale database operations without relying entirely on external vendors.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illustrates how deliberate investment in deployment skills directly supports an organization's ability to operate NoSQL systems reliably at scale.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Open Source vs Commercial at a Growing Startup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Many early-stage startups begin with open source NoSQL databases, such as self-hosted MongoDB or Cassandra, to minimize initial licensing costs.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the startup grows, operational complexity often prompts a transition to commercial managed services, such as MongoDB Atlas, to reduce staffing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shift trades increased licensing and service costs for reduced operational burden, allowing smaller engineering teams to focus on product development.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Decision points typically include factors such as available in-house expertise, growth rate, and the criticality of guaranteed uptime service level agreements.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pattern, common across many technology companies, illustrates how the open source versus commercial decision often evolves as an organization matures.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Hybrid Strategies and Future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Many organizations adopt hybrid strategies, using open source software for non-critical workloads and commercial managed services for mission-critical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Multi-cloud and cloud-agnostic deployment strategies can reduce vendor lock-in risk associated with proprietary commercial NoSQL offerings.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Total cost of ownership modeling should account for the full lifecycle cost of skills development, not just software licensing fees.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Emerging source-available licensing models attempt to balance open collaboration with sustainable commercial revenue for NoSQL vendors.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increasingly evaluate open source versus commercial decisions on a per-workload basis rather than adopting a single organization-wide policy.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Successfully deploying NoSQL systems requires coordinated skills across database administration, application development, and site reliability engineering.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build NoSQL expertise through training, hiring, internal documentation, and vendor-provided resources.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Open source NoSQL databases offer flexibility and lower upfront costs but require greater internal operational responsibility.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Commercial NoSQL offerings provide managed operations and guaranteed support, often at higher licensing or subscription cost.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examples from Airbnb and growing startups show how skills investment and open source versus commercial decisions evolve with organizational maturity.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organizations adopt hybrid strategies, selecting open source or commercial solutions on a workload-by-workload basis rather than a single blanket policy.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organizational factors would most strongly influence a company's decision to invest in internal NoSQL deployment skills versus relying on a commercial managed service?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vendor lock-in risk differ between adopting an open source NoSQL database and a proprietary commercial offering?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circumstances might a hybrid strategy, combining open source and commercial NoSQL solutions, be more appropriate than committing entirely to one approach?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Kleppmann, M. (2017). Designing Data-Intensive Applications.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Rosen, L. (2004). Open Source Licensing: Software Freedom and Intellectual Property Law. Prentice Hall.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MongoDB, Inc. (2024). MongoDB Community vs Enterprise vs Atlas. https://www.mongodb.com/products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License, Version 2.0. https://www.apache.org/licenses/LICENSE-2.0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Benchmarking and Performance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Standardized benchmarking frameworks, such as the Yahoo Cloud Serving Benchmark (YCSB), allow consistent performance comparison across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Benchmarks should test realistic workload mixes, including read-heavy, write-heavy, and mixed operation patterns relevant to the target application.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Latency percentiles, such as p95 and p99, often matter more than average latency, since they reveal worst-case performance experienced by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Testing under simulated node failures and network partitions reveals how a system behaves during real-world operational disruptions.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Benchmarks conducted only under ideal conditions can be misleading, since production environments introduce variability that idealized tests may miss.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Business Critical Features of NoSQL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what constitutes a business critical feature in the context of NoSQL database selection.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high availability and fault tolerance protect mission-critical business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the role of disaster recovery and backup features in maintaining business continuity.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performance guarantees and service level agreements support business critical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security and compliance features required for handling sensitive business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an assessment framework to identify which business critical features matter most for a given application.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Defining Business Critical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Business critical features are database capabilities whose failure would directly disrupt core operations, revenue, or regulatory compliance.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features extend beyond basic performance to include reliability, security, and operational guarantees that protect the business as a whole.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Not every feature is equally critical; organizations must prioritize based on the specific risks facing their application and industry.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 critical evaluation requires input from both technical teams and business stakeholders to align priorities with organizational risk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Identifying these features early in the database selection process prevents costly gaps from surfacing only after a production incident.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High Availability and Fault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High availability ensures a database remains accessible and operational even when individual components, such as servers or network links, fail.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Replication across multiple nodes and data centers protects against single points of failure that could otherwise halt business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Automatic failover mechanisms detect node failures and redirect traffic to healthy replicas without requiring manual intervention.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Uptime service level agreements, often expressed as a percentage such as 99.99 percent, quantify the availability guarantees a business can expect.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For businesses like e-commerce platforms, even brief downtime can translate directly into significant lost revenue, making availability a top priority.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Disaster Recovery and Business Continuity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Disaster recovery planning defines how quickly and completely a business can restore data and service after a catastrophic failure or outage.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Recovery point objective (RPO) specifies the maximum acceptable amount of data loss, measured in time, following an incident.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Recovery time objective (RTO) specifies the maximum acceptable duration of downtime before service must be restored.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Geographically distributed backups protect against regional disasters that could otherwise destroy both primary and local backup data simultaneously.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Regular disaster recovery testing validates that documented procedures actually achieve the RPO and RTO targets required by the business.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Performance Guarantees and Service Level Agreements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Business critical applications often require guaranteed latency thresholds, ensuring consistent user experience even under heavy 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Service level agreements formalize performance and availability commitments between a database vendor and the business relying on it.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Auto-scaling capabilities help maintain performance guarantees during unexpected traffic spikes, such as flash sales or viral events.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Monitoring and alerting systems provide early warning when performance metrics approach thresholds that could violate business commitments.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Penalties or credits within SLAs incentivize vendors to maintain the performance and availability levels businesses depend on.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Business Critical Availability at Amazon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Amazon's DynamoDB was designed from the outset to guarantee high availability for the shopping cart service, since downtime directly impacts sales.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Multi-region replication ensures that even a full regional outage does not prevent customers in other regions from completing purchases.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Amazon's internal service level objectives prioritize availability over strict consistency, reflecting the direct business cost of cart failures.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Automatic failover and self-healing infrastructure minimize the need for manual intervention during infrastructure failures.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case demonstrates how a business critical requirement, never losing a sale due to downtime, directly shaped core database design decisions.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Compliance and Security at a Financial Services Firm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Financial services organizations require NoSQL databases to support strict access controls and detailed audit logging to meet regulatory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Encryption at rest and in transit is mandatory for protecting sensitive customer financial data from unauthorized access or interception.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Compliance frameworks, such as PCI DSS for payment data, often dictate specific technical controls that a chosen NoSQL database must support.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residency requirements may mandate that certain data remain within specific geographic boundaries, influencing replication and backup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example illustrates how business critical features extend beyond availability and performance to include regulatory compliance and data governance.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Advanced Topics: Evolving Business Critical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As businesses increasingly operate globally, multi-region active-active architectures are becoming a business critical requirement rather than an optional feature.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Zero-downtime upgrade and maintenance capabilities are increasingly essential for businesses that cannot tolerate scheduled outages.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Observability features, including detailed tracing and anomaly detection, are becoming business critical for quickly diagnosing production issues.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Emerging regulations around data privacy continue to expand the scope of what counts as a business critical compliance feature.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Organizations increasingly reassess business critical feature priorities on a regular basis as application scale and regulatory landscapes evolve.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Operational and Ecosystem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Community support, documentation quality, and the availability of skilled engineers significantly affect long-term maintainability of a chosen database.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Vendor support options, including managed cloud services, can reduce operational burden but may introduce vendor lock-in risks.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Tooling for monitoring, backup, and disaster recovery should be evaluated alongside raw database performance characteristics.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Licensing models, whether open-source, freemium, or fully commercial, directly affect total cost of ownership over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Integration compatibility with existing infrastructure, such as analytics pipelines and application frameworks, influences ease of adoption.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Business critical features are database capabilities whose failure would directly harm core business operations, revenue, or compliance standing.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High availability and fault tolerance protect against downtime that could otherwise result in significant lost business.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Disaster recovery planning, guided by RPO and RTO targets, ensures a business can recover quickly and completely from major incidents.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Performance guarantees and service level agreements formalize the reliability commitments businesses depend on from their database vendors.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cases at Amazon and financial services firms show how availability, security, and compliance requirements directly shape database architecture.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Business critical feature priorities evolve over time and require ongoing reassessment as organizations scale and regulations change.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should an organization determine which database features are truly business critical versus merely beneficial for a given application?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recovery point objective and recovery time objective targets differ significantly between an e-commerce platform and an internal analytics system?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trade-offs might a financial services firm face when balancing strict compliance requirements against the performance benefits of a less regulated NoSQL configuration?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(2013).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DeCandia, G., Hastorun, D., Jampani, M., et al. (2007). Dynamo: Amazon's Highly Available Key-value Store. Proceedings of the 21st ACM SIGOPS Symposium on Operating Systems Principles.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Kleppmann, M. (2017). Designing Data-Intensive Applications.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PCI Security Standards Council. (2024). Payment Card Industry Data Security Standard (PCI DSS) Requirements and Testing Procedures.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Vogels, W. (2009). Eventually Consistent. Communications of the ACM, 52(1), 40-44.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Security in NoSQL Databases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 Database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unique security challenges introduced by the distributed nature of NoSQL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authentication and authorization mechanisms used to control access to NoSQL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Describe encryption techniques used to protect data at rest and in transit within NoSQL environments.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common attack vectors targeting NoSQL databases, including injection and misconfiguration risks.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auditing and monitoring practices used to detect and respond to security incidents.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security best practices to design a hardened NoSQL deployment for a production environment.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Security Challenges Unique to NoSQL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distributed architecture of NoSQL databases introduces a larger attack surface, spanning multiple nodes, data centers, and network links.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early NoSQL systems were designed with a focus on performance and scalability, sometimes leaving security as a secondary consideration.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Default configurations in some NoSQL databases historically lacked authentication, leaving publicly exposed instances vulnerable to unauthorized access.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Schema-less data models can complicate consistent application of field-level security policies compared to structured relational tables.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Securing a NoSQL deployment requires attention to network security, application-level controls, and the database configuration itself simultaneously.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Authentication and Authorization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Authentication verifies the identity of users or applications attempting to connect to a NoSQL database, typically through credentials or certificates.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Role-based access control (RBAC) assigns permissions based on defined roles, limiting users to only the actions necessary for their function.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Attribute-based access control extends RBAC by granting permissions based on dynamic attributes, such as time of access or data sensitivity level.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Integration with centralized identity providers, such as LDAP or OAuth systems, simplifies consistent authentication across an organization's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Principle of least privilege should guide authorization design, ensuring users and services have only the minimum access required to perform their tasks.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Encryption and Data Protection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Encryption at rest protects stored data files from unauthorized access in the event that physical storage media is compromised or stolen.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Encryption in transit, typically implemented using TLS, protects data as it travels between clients, application servers, and database nodes.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Field-level encryption allows organizations to encrypt specific sensitive fields, such as social security numbers, independently of the broader dataset.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Key management systems securely store and rotate encryption keys, reducing the risk of key compromise undermining overall data protection.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masking and tokenization techniques further protect sensitive information by replacing it with non-sensitive placeholders in non-production environments.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Common Attack Vectors and Mitigations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NoSQL injection attacks exploit improperly sanitized query parameters, similar in principle to SQL injection but targeting NoSQL query syntax.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Misconfigured databases exposed directly to the public internet without authentication have historically led to large-scale data breaches.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Denial-of-service attacks can overwhelm a NoSQL cluster's resources, disrupting availability for legitimate users and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Insider threats, including misuse of legitimate credentials, require monitoring and access controls beyond simple perimeter defenses.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Regular security audits and penetration testing help identify vulnerabilities before they can be exploited by malicious actors.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"/>
        <a:cs typeface=""/>
      </a:majorFont>
      <a:minorFont>
        <a:latin typeface="Metropol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1310</TotalTime>
  <Words>9218</Words>
  <Application>Microsoft Office PowerPoint</Application>
  <PresentationFormat>On-screen Show (4:3)</PresentationFormat>
  <Paragraphs>539</Paragraphs>
  <Slides>106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1" baseType="lpstr">
      <vt:lpstr>Arial</vt:lpstr>
      <vt:lpstr>Metropolis</vt:lpstr>
      <vt:lpstr>Metropolis Semi Bold</vt:lpstr>
      <vt:lpstr>Times New Roman</vt:lpstr>
      <vt:lpstr>Theme1</vt:lpstr>
      <vt:lpstr>The Technical Evaluation and Choosing NoSQL</vt:lpstr>
      <vt:lpstr>Unit 2- Evaluating NoSQL </vt:lpstr>
      <vt:lpstr>Learning Objectives</vt:lpstr>
      <vt:lpstr>PowerPoint Presentation</vt:lpstr>
      <vt:lpstr>PowerPoint Presentation</vt:lpstr>
      <vt:lpstr>Why Technical Evaluation Matters</vt:lpstr>
      <vt:lpstr>Key Technical Evaluation Criteria</vt:lpstr>
      <vt:lpstr>Benchmarking and Performance Testing</vt:lpstr>
      <vt:lpstr>Operational and Ecosystem Considerations</vt:lpstr>
      <vt:lpstr>Real-World Example: Technical Evaluation at Pinterest</vt:lpstr>
      <vt:lpstr>Real-World Example: Choosing NoSQL at Airbnb</vt:lpstr>
      <vt:lpstr>Building a Decision Framework for Choosing NoSQL</vt:lpstr>
      <vt:lpstr>Summary</vt:lpstr>
      <vt:lpstr>Discussion Questions</vt:lpstr>
      <vt:lpstr>References</vt:lpstr>
      <vt:lpstr>THANK YOU</vt:lpstr>
      <vt:lpstr>Search Features and Scaling NoSQL</vt:lpstr>
      <vt:lpstr>Learning Objectives</vt:lpstr>
      <vt:lpstr>PowerPoint Presentation</vt:lpstr>
      <vt:lpstr>High-Traffic NoSQL System with Search Optimization</vt:lpstr>
      <vt:lpstr>The Request Flow (Top to Bottom) </vt:lpstr>
      <vt:lpstr>The NoSQL Database Cluster (Core Architecture) </vt:lpstr>
      <vt:lpstr>Key Concepts &amp; Trade-offs (Bottom Panels)</vt:lpstr>
      <vt:lpstr>Search Features in NoSQL Databases</vt:lpstr>
      <vt:lpstr>PowerPoint Presentation</vt:lpstr>
      <vt:lpstr>Indexing Strategies for Efficient Search</vt:lpstr>
      <vt:lpstr>PowerPoint Presentation</vt:lpstr>
      <vt:lpstr>Core Techniques for Scaling NoSQL</vt:lpstr>
      <vt:lpstr>PowerPoint Presentation</vt:lpstr>
      <vt:lpstr>Vertical vs Horizontal Scaling Trade-offs</vt:lpstr>
      <vt:lpstr>Real-World Example: Scaling Search at eBay</vt:lpstr>
      <vt:lpstr>Real-World Example: Scaling NoSQL at Discord</vt:lpstr>
      <vt:lpstr>Advanced Topics: Combining Search and Scaling Strategies</vt:lpstr>
      <vt:lpstr>Summary</vt:lpstr>
      <vt:lpstr>Discussion Questions</vt:lpstr>
      <vt:lpstr>References</vt:lpstr>
      <vt:lpstr>THANK YOU</vt:lpstr>
      <vt:lpstr>Keeping Data Safe and Visualizing NoSQL</vt:lpstr>
      <vt:lpstr>Learning Objectives</vt:lpstr>
      <vt:lpstr>Foundations of Data Safety in NoSQL</vt:lpstr>
      <vt:lpstr>Replication Strategies and Fault Tolerance</vt:lpstr>
      <vt:lpstr>Security Considerations for NoSQL Databases</vt:lpstr>
      <vt:lpstr>Visualizing NoSQL Data and Performance</vt:lpstr>
      <vt:lpstr>Real-World Example: Data Safety at Netflix</vt:lpstr>
      <vt:lpstr>PowerPoint Presentation</vt:lpstr>
      <vt:lpstr>Real-World Example: Visualizing Graph Data at LinkedIn</vt:lpstr>
      <vt:lpstr>PowerPoint Presentation</vt:lpstr>
      <vt:lpstr>Advanced Topics: Emerging Practices in Data Safety and Visualization</vt:lpstr>
      <vt:lpstr>Summary</vt:lpstr>
      <vt:lpstr>Discussion Questions</vt:lpstr>
      <vt:lpstr>References</vt:lpstr>
      <vt:lpstr>THANK YOU</vt:lpstr>
      <vt:lpstr>Extending the Data Layer and Business Evaluation of NoSQL</vt:lpstr>
      <vt:lpstr>Learning Objectives</vt:lpstr>
      <vt:lpstr>What It Means to Extend the Data Layer</vt:lpstr>
      <vt:lpstr>PowerPoint Presentation</vt:lpstr>
      <vt:lpstr>Caching and Event Streaming Layers</vt:lpstr>
      <vt:lpstr>PowerPoint Presentation</vt:lpstr>
      <vt:lpstr>Microservices and the Extended Data Layer</vt:lpstr>
      <vt:lpstr>Business Evaluation of NoSQL Adoption</vt:lpstr>
      <vt:lpstr>Real-World Example: Extending the Data Layer at Twitter</vt:lpstr>
      <vt:lpstr>Real-World Example: Business Evaluation at Capital One</vt:lpstr>
      <vt:lpstr>Advanced Topics: Justifying and Governing Extended Data Layers</vt:lpstr>
      <vt:lpstr>Summary</vt:lpstr>
      <vt:lpstr>Discussion Questions</vt:lpstr>
      <vt:lpstr>References</vt:lpstr>
      <vt:lpstr>THANK YOU</vt:lpstr>
      <vt:lpstr>Deploying Skills and Deciding Open Source versus Commercial Software</vt:lpstr>
      <vt:lpstr>Learning Objectives</vt:lpstr>
      <vt:lpstr>Skills Required for Deploying NoSQL Systems</vt:lpstr>
      <vt:lpstr>Building Organizational NoSQL Expertise</vt:lpstr>
      <vt:lpstr>Open Source NoSQL: Characteristics and Considerations</vt:lpstr>
      <vt:lpstr>Commercial NoSQL: Characteristics and Considerations</vt:lpstr>
      <vt:lpstr>Real-World Example: Deploying Skills at Airbnb</vt:lpstr>
      <vt:lpstr>Real-World Example: Open Source vs Commercial at a Growing Startup</vt:lpstr>
      <vt:lpstr>Advanced Topics: Hybrid Strategies and Future Considerations</vt:lpstr>
      <vt:lpstr>Summary</vt:lpstr>
      <vt:lpstr>Discussion Questions</vt:lpstr>
      <vt:lpstr>References</vt:lpstr>
      <vt:lpstr>THANK YOU</vt:lpstr>
      <vt:lpstr>Business Critical Features of NoSQL Databases</vt:lpstr>
      <vt:lpstr>Learning Objectives</vt:lpstr>
      <vt:lpstr>Defining Business Critical Features</vt:lpstr>
      <vt:lpstr>High Availability and Fault Tolerance</vt:lpstr>
      <vt:lpstr>Disaster Recovery and Business Continuity</vt:lpstr>
      <vt:lpstr>Performance Guarantees and Service Level Agreements</vt:lpstr>
      <vt:lpstr>Real-World Example: Business Critical Availability at Amazon</vt:lpstr>
      <vt:lpstr>Real-World Example: Compliance and Security at a Financial Services Firm</vt:lpstr>
      <vt:lpstr>Advanced Topics: Evolving Business Critical Requirements</vt:lpstr>
      <vt:lpstr>Summary</vt:lpstr>
      <vt:lpstr>Discussion Questions</vt:lpstr>
      <vt:lpstr>References</vt:lpstr>
      <vt:lpstr>THANK YOU</vt:lpstr>
      <vt:lpstr>Security in NoSQL Databases</vt:lpstr>
      <vt:lpstr>Learning Objectives</vt:lpstr>
      <vt:lpstr>Security Challenges Unique to NoSQL</vt:lpstr>
      <vt:lpstr>Authentication and Authorization</vt:lpstr>
      <vt:lpstr>Encryption and Data Protection</vt:lpstr>
      <vt:lpstr>Common Attack Vectors and Mitigations</vt:lpstr>
      <vt:lpstr>Real-World Example: MongoDB Ransomware Attacks</vt:lpstr>
      <vt:lpstr>Real-World Example: Security Practices at Financial Institutions</vt:lpstr>
      <vt:lpstr>Advanced Topics: Emerging Security Practices</vt:lpstr>
      <vt:lpstr>Summary</vt:lpstr>
      <vt:lpstr>Discussion Questions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II</dc:title>
  <dc:creator>ashish_patidar</dc:creator>
  <cp:lastModifiedBy>H175866@365mso.com</cp:lastModifiedBy>
  <cp:revision>46</cp:revision>
  <dcterms:created xsi:type="dcterms:W3CDTF">2023-03-09T05:24:13Z</dcterms:created>
  <dcterms:modified xsi:type="dcterms:W3CDTF">2026-07-08T11:22:52Z</dcterms:modified>
</cp:coreProperties>
</file>