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347" r:id="rId5"/>
    <p:sldId id="258" r:id="rId6"/>
    <p:sldId id="34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349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350" r:id="rId35"/>
    <p:sldId id="285" r:id="rId36"/>
    <p:sldId id="351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352" r:id="rId50"/>
    <p:sldId id="298" r:id="rId51"/>
    <p:sldId id="299" r:id="rId52"/>
    <p:sldId id="300" r:id="rId53"/>
    <p:sldId id="301" r:id="rId54"/>
    <p:sldId id="302" r:id="rId55"/>
    <p:sldId id="303" r:id="rId56"/>
    <p:sldId id="304" r:id="rId57"/>
    <p:sldId id="305" r:id="rId58"/>
    <p:sldId id="306" r:id="rId59"/>
    <p:sldId id="307" r:id="rId60"/>
    <p:sldId id="308" r:id="rId61"/>
    <p:sldId id="309" r:id="rId62"/>
    <p:sldId id="310" r:id="rId63"/>
    <p:sldId id="353" r:id="rId64"/>
    <p:sldId id="311" r:id="rId65"/>
    <p:sldId id="312" r:id="rId66"/>
    <p:sldId id="313" r:id="rId67"/>
    <p:sldId id="314" r:id="rId68"/>
    <p:sldId id="315" r:id="rId69"/>
    <p:sldId id="316" r:id="rId70"/>
    <p:sldId id="317" r:id="rId71"/>
    <p:sldId id="318" r:id="rId72"/>
    <p:sldId id="319" r:id="rId73"/>
    <p:sldId id="320" r:id="rId74"/>
    <p:sldId id="321" r:id="rId75"/>
    <p:sldId id="322" r:id="rId76"/>
    <p:sldId id="323" r:id="rId77"/>
    <p:sldId id="354" r:id="rId78"/>
    <p:sldId id="324" r:id="rId79"/>
    <p:sldId id="325" r:id="rId80"/>
    <p:sldId id="326" r:id="rId81"/>
    <p:sldId id="327" r:id="rId82"/>
    <p:sldId id="328" r:id="rId83"/>
    <p:sldId id="329" r:id="rId84"/>
    <p:sldId id="330" r:id="rId85"/>
    <p:sldId id="331" r:id="rId86"/>
    <p:sldId id="332" r:id="rId87"/>
    <p:sldId id="333" r:id="rId88"/>
    <p:sldId id="334" r:id="rId89"/>
    <p:sldId id="335" r:id="rId90"/>
    <p:sldId id="336" r:id="rId91"/>
    <p:sldId id="355" r:id="rId92"/>
    <p:sldId id="337" r:id="rId93"/>
    <p:sldId id="338" r:id="rId94"/>
    <p:sldId id="339" r:id="rId95"/>
    <p:sldId id="340" r:id="rId96"/>
    <p:sldId id="341" r:id="rId97"/>
    <p:sldId id="342" r:id="rId98"/>
    <p:sldId id="343" r:id="rId99"/>
    <p:sldId id="344" r:id="rId100"/>
    <p:sldId id="345" r:id="rId101"/>
    <p:sldId id="346" r:id="rId10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1460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tableStyles" Target="tableStyle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viewProps" Target="view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21B6C1D-9A58-FCFD-FC59-B83B334775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2D007B-2D23-25BC-3840-8B44EAE5DA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660" y="2836506"/>
            <a:ext cx="7199034" cy="1942536"/>
          </a:xfrm>
        </p:spPr>
        <p:txBody>
          <a:bodyPr anchor="b">
            <a:normAutofit/>
          </a:bodyPr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D05245-A962-B22A-4DDB-C3B335E645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660" y="5108704"/>
            <a:ext cx="6858000" cy="605502"/>
          </a:xfrm>
        </p:spPr>
        <p:txBody>
          <a:bodyPr>
            <a:normAutofit/>
          </a:bodyPr>
          <a:lstStyle>
            <a:lvl1pPr marL="0" indent="0" algn="l">
              <a:buNone/>
              <a:defRPr sz="2700">
                <a:solidFill>
                  <a:schemeClr val="bg1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1E589B6-88B9-49D6-0916-921E66203B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1" y="1041400"/>
            <a:ext cx="2363444" cy="6868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26ABD9-40D7-AA22-F0C1-650D3C21A1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" y="6334744"/>
            <a:ext cx="1293989" cy="36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0615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48D5A62-614B-2D12-4D2F-EBF4440B03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03836C-3920-B8E1-6601-C5C5446BE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DDB8D-FC27-13BF-343B-91B6E648E7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7FC482-F850-8020-F4D8-5B9804E9BE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4641A13F-9C9A-7798-CC1C-CE523E7B96E1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78AA40A-965E-4A63-9800-522E13EEDA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80655E-9533-1F3E-EE1F-400B7CC42A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1" r="25323" b="911"/>
          <a:stretch/>
        </p:blipFill>
        <p:spPr>
          <a:xfrm>
            <a:off x="1" y="0"/>
            <a:ext cx="9123005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0563A23-3EFF-38EB-A383-397C48DB7BBD}"/>
              </a:ext>
            </a:extLst>
          </p:cNvPr>
          <p:cNvSpPr/>
          <p:nvPr/>
        </p:nvSpPr>
        <p:spPr>
          <a:xfrm>
            <a:off x="0" y="0"/>
            <a:ext cx="259773" cy="42197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A32BE1-F42E-110C-83BF-0ACBAA7288E6}"/>
              </a:ext>
            </a:extLst>
          </p:cNvPr>
          <p:cNvSpPr/>
          <p:nvPr/>
        </p:nvSpPr>
        <p:spPr>
          <a:xfrm>
            <a:off x="0" y="4219720"/>
            <a:ext cx="259773" cy="263827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06C126F-E72F-28EC-ED77-1AAD54999D83}"/>
              </a:ext>
            </a:extLst>
          </p:cNvPr>
          <p:cNvCxnSpPr/>
          <p:nvPr/>
        </p:nvCxnSpPr>
        <p:spPr>
          <a:xfrm>
            <a:off x="685800" y="6280030"/>
            <a:ext cx="1397480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23937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48D5A62-614B-2D12-4D2F-EBF4440B03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03836C-3920-B8E1-6601-C5C5446BE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DDB8D-FC27-13BF-343B-91B6E648E7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7FC482-F850-8020-F4D8-5B9804E9BE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4641A13F-9C9A-7798-CC1C-CE523E7B96E1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78AA40A-965E-4A63-9800-522E13EEDA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80655E-9533-1F3E-EE1F-400B7CC42A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1" r="25323" b="911"/>
          <a:stretch/>
        </p:blipFill>
        <p:spPr>
          <a:xfrm>
            <a:off x="1" y="0"/>
            <a:ext cx="9123005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0563A23-3EFF-38EB-A383-397C48DB7BBD}"/>
              </a:ext>
            </a:extLst>
          </p:cNvPr>
          <p:cNvSpPr/>
          <p:nvPr/>
        </p:nvSpPr>
        <p:spPr>
          <a:xfrm>
            <a:off x="0" y="0"/>
            <a:ext cx="259773" cy="42197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A32BE1-F42E-110C-83BF-0ACBAA7288E6}"/>
              </a:ext>
            </a:extLst>
          </p:cNvPr>
          <p:cNvSpPr/>
          <p:nvPr/>
        </p:nvSpPr>
        <p:spPr>
          <a:xfrm>
            <a:off x="0" y="4219720"/>
            <a:ext cx="259773" cy="263827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06C126F-E72F-28EC-ED77-1AAD54999D83}"/>
              </a:ext>
            </a:extLst>
          </p:cNvPr>
          <p:cNvCxnSpPr/>
          <p:nvPr/>
        </p:nvCxnSpPr>
        <p:spPr>
          <a:xfrm>
            <a:off x="685800" y="6280030"/>
            <a:ext cx="1397480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23937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21B6C1D-9A58-FCFD-FC59-B83B334775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2D007B-2D23-25BC-3840-8B44EAE5DA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660" y="2836506"/>
            <a:ext cx="7199034" cy="1942536"/>
          </a:xfrm>
        </p:spPr>
        <p:txBody>
          <a:bodyPr anchor="b">
            <a:normAutofit/>
          </a:bodyPr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D05245-A962-B22A-4DDB-C3B335E645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660" y="5108704"/>
            <a:ext cx="6858000" cy="605502"/>
          </a:xfrm>
        </p:spPr>
        <p:txBody>
          <a:bodyPr>
            <a:normAutofit/>
          </a:bodyPr>
          <a:lstStyle>
            <a:lvl1pPr marL="0" indent="0" algn="l">
              <a:buNone/>
              <a:defRPr sz="2700">
                <a:solidFill>
                  <a:schemeClr val="bg1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1E589B6-88B9-49D6-0916-921E66203B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1" y="1041400"/>
            <a:ext cx="2363444" cy="6868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26ABD9-40D7-AA22-F0C1-650D3C21A1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" y="6334744"/>
            <a:ext cx="1293989" cy="36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0615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2AB9EE-315E-A59D-7C69-7297198BE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ECD9C6-79F7-5E4F-5997-18FD9FB86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86A633-AE6E-E900-F6C6-2A97DCD181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35FC89-4C43-4833-9E0A-43098D0172D5}" type="datetimeFigureOut">
              <a:rPr lang="en-US"/>
              <a:pPr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FF33C2-41D7-CC19-A386-62E89AE35F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F264C-5B54-0AB1-A4A1-B9DE1C365F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BC5D23-DCBC-4E1A-93DA-CED8262DFAD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227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2AB9EE-315E-A59D-7C69-7297198BE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ECD9C6-79F7-5E4F-5997-18FD9FB86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86A633-AE6E-E900-F6C6-2A97DCD181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35FC89-4C43-4833-9E0A-43098D0172D5}" type="datetimeFigureOut">
              <a:rPr lang="en-US"/>
              <a:pPr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FF33C2-41D7-CC19-A386-62E89AE35F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F264C-5B54-0AB1-A4A1-B9DE1C365F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BC5D23-DCBC-4E1A-93DA-CED8262DFAD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227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b="1">
                <a:solidFill>
                  <a:srgbClr val="FFFFFF"/>
                </a:solidFill>
                <a:latin typeface="Metropolis Semi Bold"/>
              </a:rPr>
              <a:t>Understanding NoSQL Databases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8660" y="5108704"/>
            <a:ext cx="7901940" cy="1292096"/>
          </a:xfrm>
        </p:spPr>
        <p:txBody>
          <a:bodyPr>
            <a:normAutofit/>
          </a:bodyPr>
          <a:lstStyle/>
          <a:p>
            <a:r>
              <a:rPr sz="2400" b="0" dirty="0">
                <a:solidFill>
                  <a:srgbClr val="FFFFFF"/>
                </a:solidFill>
                <a:latin typeface="Metropolis Semi Bold"/>
              </a:rPr>
              <a:t>NoSQL Database</a:t>
            </a:r>
          </a:p>
          <a:p>
            <a:r>
              <a:rPr sz="2400" b="0" dirty="0">
                <a:solidFill>
                  <a:srgbClr val="FFFFFF"/>
                </a:solidFill>
                <a:latin typeface="Metropolis Semi Bold"/>
              </a:rPr>
              <a:t>CS3EL17</a:t>
            </a:r>
          </a:p>
          <a:p>
            <a:r>
              <a:rPr sz="2400" b="0" dirty="0">
                <a:solidFill>
                  <a:srgbClr val="FFFFFF"/>
                </a:solidFill>
                <a:latin typeface="Metropolis Semi Bold"/>
              </a:rPr>
              <a:t>Instructor: Dr. Latika Jindal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Cost Efficiency and Flexibility in Industry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Airbnb adopted MongoDB to manage rapidly evolving listing and booking data without redesigning schemas for every new feature.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Commodity hardware and open-source licensing reduce infrastructure costs compared to proprietary relational database licenses.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Pay-as-you-go cloud NoSQL offerings, such as DynamoDB and Firestore, let startups avoid large upfront capital investment.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Flexible schemas reduce developer time spent on migrations, accelerating feature delivery in agile development cycles.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However, cost savings must be weighed against the operational expertise required to manage distributed NoSQL clusters effectively.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400" b="1">
                <a:solidFill>
                  <a:srgbClr val="293786"/>
                </a:solidFill>
                <a:latin typeface="Metropolis Semi Bold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b="0">
                <a:solidFill>
                  <a:srgbClr val="000000"/>
                </a:solidFill>
                <a:latin typeface="Metropolis"/>
              </a:rPr>
              <a:t>We hope this lecture was insightful and engaging.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Advanced Topics and Current 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Ensuring strong consistency in distributed NoSQL systems remains an active area of research, balancing the trade-offs described by the CAP theorem.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Multi-model databases, such as ArangoDB and CosmosDB, are emerging to combine document, graph, and key-value capabilities in a single engine.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NewSQL systems attempt to merge relational guarantees with NoSQL-style horizontal scalability, blurring traditional category lines.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Data governance, security, and compliance are more complex in schema-less environments where data structures vary across records.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Ongoing research explores machine learning-driven query optimization and automated indexing for large-scale NoSQL deployments.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NoSQL databases emerged to address the scalability and flexibility limitations of traditional relational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They are broadly classified into key-value, document, column-family, and graph models, each suited to different use cases.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Horizontal scalability allows NoSQL systems to grow elastically across distributed commodity hardware.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Cost efficiency stems from open-source licensing and pay-as-you-go cloud models, though operational overhead must be considered.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Schema flexibility accelerates development but introduces new challenges around consistency and data governance.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choice between SQL and NoSQL should be driven by application requirements rather than technology trends alone.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In what scenarios would the eventual consistency model of a NoSQL database be unacceptable for a business application?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How do the four major NoSQL data models differ in their approach to representing relationships between data entities?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Given the cost and flexibility advantages of NoSQL, why do many enterprises still rely heavily on relational databases for core operations?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Sadalage, P. J., &amp; Fowler, M. (2013). NoSQL Distilled: A Brief Guide to the Emerging World of Polyglot Persistence. Addison-Wesley.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Chang, F., Dean, J., Ghemawat, S., et al. (2008). Bigtable: A Distributed Storage System for Structured Data. ACM Transactions on Computer Systems, 26(2), 1-26.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DeCandia, G., Hastorun, D., Jampani, M., et al. (2007). Dynamo: Amazon's Highly Available Key-value Store. Proceedings of the 21st ACM SIGOPS Symposium on Operating Systems Principles.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Cattell, R. (2011). Scalable SQL and NoSQL Data Stores. ACM SIGMOD Record, 39(4), 12-27.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MongoDB, Inc. (2024). MongoDB Documentation: Introduction to MongoDB. https://www.mongodb.com/docs/manual/introduction/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400" b="1">
                <a:solidFill>
                  <a:srgbClr val="293786"/>
                </a:solidFill>
                <a:latin typeface="Metropolis Semi Bold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b="0">
                <a:solidFill>
                  <a:srgbClr val="000000"/>
                </a:solidFill>
                <a:latin typeface="Metropolis"/>
              </a:rPr>
              <a:t>We hope this lecture was insightful and engaging.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b="1">
                <a:solidFill>
                  <a:srgbClr val="FFFFFF"/>
                </a:solidFill>
                <a:latin typeface="Metropolis Semi Bold"/>
              </a:rPr>
              <a:t>NoSQL Business Drivers, Classification and Comparison of NoSQL Databases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8660" y="5108704"/>
            <a:ext cx="6858000" cy="1139696"/>
          </a:xfrm>
        </p:spPr>
        <p:txBody>
          <a:bodyPr>
            <a:normAutofit fontScale="92500" lnSpcReduction="10000"/>
          </a:bodyPr>
          <a:lstStyle/>
          <a:p>
            <a:r>
              <a:rPr sz="2400" b="0" dirty="0">
                <a:solidFill>
                  <a:srgbClr val="FFFFFF"/>
                </a:solidFill>
                <a:latin typeface="Metropolis Semi Bold"/>
              </a:rPr>
              <a:t>NoSQL Database</a:t>
            </a:r>
          </a:p>
          <a:p>
            <a:r>
              <a:rPr sz="2400" b="0" dirty="0">
                <a:solidFill>
                  <a:srgbClr val="FFFFFF"/>
                </a:solidFill>
                <a:latin typeface="Metropolis Semi Bold"/>
              </a:rPr>
              <a:t>CS3EL17</a:t>
            </a:r>
          </a:p>
          <a:p>
            <a:r>
              <a:rPr sz="2400" b="0" dirty="0">
                <a:solidFill>
                  <a:srgbClr val="FFFFFF"/>
                </a:solidFill>
                <a:latin typeface="Metropolis Semi Bold"/>
              </a:rPr>
              <a:t>Instructor: Dr. Latika Jindal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 the business drivers that motivated organizations to adopt NoSQL database technologies.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Identify the volume, velocity, and variety challenges that traditional relational databases struggle to address.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Classify NoSQL databases into their four major categories based on data model and structure.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Compare key-value, document, column-family, and graph databases in terms of strengths and trade-offs.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Analyze how business requirements such as agility, scale, and cost drive the choice of a specific NoSQL category.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Evaluate real-world case studies to determine which NoSQL classification best fits a given business scenario.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Why Businesses Moved to NoSQL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The explosive growth of web, mobile, and social platforms in the 2000s created data volumes and user loads far beyond what single-server relational systems could handle.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Businesses needed systems that could scale horizontally across many low-cost servers rather than relying on expensive vertical scaling.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Rapidly changing application requirements demanded flexible, schema-less data models that could evolve without downtime.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Global user bases required low-latency access and high availability across geographically distributed data centers.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Rising volumes of semi-structured and unstructured data, such as logs, sensor feeds, and user-generated content, did not map well to rigid relational tables.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Core Business Drivers of NoSQL Adoption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Volume: the need to store and process petabytes of data generated by modern applications and IoT devices.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Velocity: the requirement to ingest and query data in real time, such as fraud detection or recommendation engines.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Variety: the diversity of data formats, including JSON documents, time-series data, and graph-structured relationships.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Agility: shorter development cycles demand databases that support rapid iteration without formal schema migrations.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Cost pressure: open-source licensing and commodity hardware reduce total cost of ownership compared to proprietary relational systems.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293786"/>
                </a:solidFill>
                <a:latin typeface="Metropolis Semi Bold"/>
              </a:rPr>
              <a:t>Unit 1- Introduction To NoSQL </a:t>
            </a:r>
            <a:endParaRPr b="1" dirty="0">
              <a:solidFill>
                <a:srgbClr val="293786"/>
              </a:solidFill>
              <a:latin typeface="Metropolis Semi Bold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9BCEDCC-D1B9-1B6C-C9BB-44BA256C9F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5900490"/>
              </p:ext>
            </p:extLst>
          </p:nvPr>
        </p:nvGraphicFramePr>
        <p:xfrm>
          <a:off x="628650" y="1447801"/>
          <a:ext cx="7600950" cy="489294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600950">
                  <a:extLst>
                    <a:ext uri="{9D8B030D-6E8A-4147-A177-3AD203B41FA5}">
                      <a16:colId xmlns:a16="http://schemas.microsoft.com/office/drawing/2014/main" val="1593503543"/>
                    </a:ext>
                  </a:extLst>
                </a:gridCol>
              </a:tblGrid>
              <a:tr h="583510">
                <a:tc>
                  <a:txBody>
                    <a:bodyPr/>
                    <a:lstStyle/>
                    <a:p>
                      <a:pPr marL="285750" indent="-2857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1800" u="none" strike="noStrike" dirty="0">
                          <a:effectLst/>
                        </a:rPr>
                        <a:t>Understanding NoSQL Databases, History of NoSQL, Features of NoSQL, Scalability, Cost, Flexibility</a:t>
                      </a:r>
                    </a:p>
                    <a:p>
                      <a:pPr marL="0" indent="0" algn="l" fontAlgn="ctr">
                        <a:buFont typeface="Arial" panose="020B0604020202020204" pitchFamily="34" charset="0"/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93" marR="5293" marT="529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1561758"/>
                  </a:ext>
                </a:extLst>
              </a:tr>
              <a:tr h="583510">
                <a:tc>
                  <a:txBody>
                    <a:bodyPr/>
                    <a:lstStyle/>
                    <a:p>
                      <a:pPr marL="285750" indent="-2857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1800" u="none" strike="noStrike" dirty="0">
                          <a:effectLst/>
                        </a:rPr>
                        <a:t>NoSQL Business Drivers, Classification and Comparison of NoSQL Databases.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93" marR="5293" marT="529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0614031"/>
                  </a:ext>
                </a:extLst>
              </a:tr>
              <a:tr h="1147138">
                <a:tc>
                  <a:txBody>
                    <a:bodyPr/>
                    <a:lstStyle/>
                    <a:p>
                      <a:pPr marL="285750" indent="-2857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1800" u="none" strike="noStrike" dirty="0">
                          <a:effectLst/>
                        </a:rPr>
                        <a:t>Consistency– Availability - Partitioning (CAP),  Limitations of Relational Databases, Comparing NoSQL with RDBMS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93" marR="5293" marT="529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6418853"/>
                  </a:ext>
                </a:extLst>
              </a:tr>
              <a:tr h="583510">
                <a:tc>
                  <a:txBody>
                    <a:bodyPr/>
                    <a:lstStyle/>
                    <a:p>
                      <a:pPr marL="285750" indent="-2857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1800" u="none" strike="noStrike">
                          <a:effectLst/>
                        </a:rPr>
                        <a:t>Managing Different Data Types, Columnar, Key-Value Stores, Triple and Graph Stores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93" marR="5293" marT="529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8606376"/>
                  </a:ext>
                </a:extLst>
              </a:tr>
              <a:tr h="583510">
                <a:tc>
                  <a:txBody>
                    <a:bodyPr/>
                    <a:lstStyle/>
                    <a:p>
                      <a:pPr marL="285750" indent="-2857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1800" u="none" strike="noStrike" dirty="0">
                          <a:effectLst/>
                        </a:rPr>
                        <a:t>Document, Search Engines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93" marR="5293" marT="529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8963235"/>
                  </a:ext>
                </a:extLst>
              </a:tr>
              <a:tr h="583510">
                <a:tc>
                  <a:txBody>
                    <a:bodyPr/>
                    <a:lstStyle/>
                    <a:p>
                      <a:pPr marL="285750" indent="-2857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1800" u="none" strike="noStrike">
                          <a:effectLst/>
                        </a:rPr>
                        <a:t>Hybrid NoSQL Databases,Applying Consistency Methods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93" marR="5293" marT="529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1415392"/>
                  </a:ext>
                </a:extLst>
              </a:tr>
              <a:tr h="583510">
                <a:tc>
                  <a:txBody>
                    <a:bodyPr/>
                    <a:lstStyle/>
                    <a:p>
                      <a:pPr marL="285750" indent="-2857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1800" u="none" strike="noStrike" dirty="0">
                          <a:effectLst/>
                        </a:rPr>
                        <a:t>ACID, </a:t>
                      </a:r>
                      <a:r>
                        <a:rPr lang="en-US" sz="1800" u="none" strike="noStrike" dirty="0" err="1">
                          <a:effectLst/>
                        </a:rPr>
                        <a:t>BASE,Polyglot</a:t>
                      </a:r>
                      <a:r>
                        <a:rPr lang="en-US" sz="1800" u="none" strike="noStrike" dirty="0">
                          <a:effectLst/>
                        </a:rPr>
                        <a:t> persistence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93" marR="5293" marT="529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701106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Classifying NoSQL Databases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Key-value stores organize data as simple pairs of unique keys and associated values, offering the fastest possible lookups.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Document databases store self-describing, semi-structured records, typically in JSON or BSON format, allowing nested and variable fields.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Column-family stores group related data into column families rather than rows, optimizing for large-scale write and analytical workloads.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Graph databases model data as nodes and edges, making them ideal for representing and traversing complex relationships.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Each category trades off consistency, query flexibility, and performance differently, so classification guides database selection.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Comparing NoSQL Categories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Key-value stores, such as Redis and DynamoDB, excel at caching and session management but offer limited query capability beyond the key.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Document databases, such as MongoDB, support rich queries and indexing on nested fields, making them versatile for general-purpose applications.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Column-family stores, such as Cassandra and HBase, handle massive write throughput and time-series data efficiently but require careful data modeling.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Graph databases, such as Neo4j, outperform relational joins for deeply connected data but are not designed for high-volume transactional workloads.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No single NoSQL category is universally superior; the right choice depends on access patterns, consistency needs, and expected scale.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52EFB-8EC0-0A62-9739-651967CF38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DEAC260-E8D0-F4F4-43E8-DF5C143C32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141" y="306647"/>
            <a:ext cx="3429717" cy="6412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633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Business-Driven NoSQL Selection at Uber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Uber uses a combination of NoSQL technologies, including a custom key-value store, to handle real-time trip and location data at massive scale.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Low-latency key-value lookups are critical for matching riders and drivers within milliseconds across global cities.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Uber's engineering teams selected specific NoSQL categories based on distinct business needs, such as geospatial indexing versus transactional consistency.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polyglot persistence strategy, using multiple NoSQL types together, reflects how business requirements shape technology classification choices.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approach illustrates that classification is not just academic but directly tied to measurable business outcomes like reduced matching time.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Comparing NoSQL Choices at LinkedIn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LinkedIn developed and adopted Voldemort, a key-value store, for its social graph and recommendation features requiring fast, simple lookups.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For messaging and content feeds, document-oriented approaches offered the flexibility to evolve data structures as features expanded.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LinkedIn's engineering blog highlights how column-family stores were evaluated for analytics workloads processing billions of events daily.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Comparative benchmarking of latency, throughput, and consistency guarantees informed which NoSQL category was deployed for each service.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case demonstrates how enterprises compare NoSQL classifications empirically rather than choosing based on popularity alone.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Advanced Considerations in NoSQL Classification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Multi-model databases, such as ArangoDB and Azure Cosmos DB, blur classification boundaries by supporting several data models within one engine.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Choosing between categories increasingly involves evaluating consistency models, such as strong versus eventual consistency, alongside data structure.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Benchmarking frameworks like YCSB (Yahoo Cloud Serving Benchmark) provide standardized ways to compare performance across NoSQL categories.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Emerging research explores automated database selection tools that recommend a NoSQL category based on workload characteristics.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As data ecosystems grow more complex, organizations increasingly adopt polyglot persistence, combining multiple NoSQL types to match diverse business needs.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Business drivers such as volume, velocity, variety, agility, and cost pressure pushed organizations away from purely relational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NoSQL databases are classified into four primary categories: key-value, document, column-family, and graph.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Each category offers distinct strengths, making comparison essential before selecting a database for a given workload.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Real-world companies like Uber and LinkedIn often adopt multiple NoSQL categories simultaneously, a strategy known as polyglot persistence.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Classification is not purely academic; it directly maps to measurable business outcomes like latency, scalability, and cost.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Choosing the right NoSQL category requires evaluating access patterns, consistency requirements, and expected data growth.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Which business drivers would most strongly justify a company migrating from a relational database to a NoSQL solution?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How would you decide between a document database and a column-family store for an application with rapidly growing user-generated content?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What risks might an organization face by adopting a polyglot persistence strategy using multiple NoSQL categories at once?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Sadalage, P. J., &amp; Fowler, M. (2013). NoSQL Distilled: A Brief Guide to the Emerging World of Polyglot Persistence. Addison-Wesley.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Cattell, R. (2011). Scalable SQL and NoSQL Data Stores. ACM SIGMOD Record, 39(4), 12-27.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Cooper, B. F., Silberstein, A., Tam, E., Ramakrishnan, R., &amp; Sears, R. (2010). Benchmarking Cloud Serving Systems with YCSB. Proceedings of the 1st ACM Symposium on Cloud Computing, 143-154.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Moniruzzaman, A. B. M., &amp; Hossain, S. A. (2013). NoSQL Database: New Era of Databases for Big Data Analytics - Classification, Characteristics and Comparison. International Journal of Database Theory and Application, 6(4), 1-14.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DataStax, Inc. (2024). What is NoSQL? Cassandra Documentation. https://www.datastax.com/nosql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400" b="1">
                <a:solidFill>
                  <a:srgbClr val="293786"/>
                </a:solidFill>
                <a:latin typeface="Metropolis Semi Bold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b="0">
                <a:solidFill>
                  <a:srgbClr val="000000"/>
                </a:solidFill>
                <a:latin typeface="Metropolis"/>
              </a:rPr>
              <a:t>We hope this lecture was insightful and engaging.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8AF8D-2B9A-8651-9B53-94E0519588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3F1BA-395E-DF24-4DEF-596848D7E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AA7470-712E-30C9-3B67-7ED4A96B31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Understand the fundamental concept of NoSQL databases and how they differ from relational databases.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Trace the historical evolution of NoSQL technologies and the conditions that led to their emergence.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Identify the core features that distinguish NoSQL databases from traditional RDBMS.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Analyze how NoSQL databases achieve horizontal scalability across distributed systems.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Evaluate the cost implications of adopting NoSQL solutions compared to relational alternatives.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Apply an understanding of schema flexibility to determine when NoSQL is the appropriate choice for an application.</a:t>
            </a:r>
          </a:p>
        </p:txBody>
      </p:sp>
    </p:spTree>
    <p:extLst>
      <p:ext uri="{BB962C8B-B14F-4D97-AF65-F5344CB8AC3E}">
        <p14:creationId xmlns:p14="http://schemas.microsoft.com/office/powerpoint/2010/main" val="8745931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sz="3600" b="1" dirty="0">
                <a:solidFill>
                  <a:srgbClr val="FFFFFF"/>
                </a:solidFill>
                <a:latin typeface="Metropolis Semi Bold"/>
              </a:rPr>
              <a:t>Consistency, Availability, Partitioning (CAP), Limitations of Relational Databases, and Comparing NoSQL with RDBMS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NoSQL Database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CS3EL17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Instructor: Dr. Latika Jindal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Understand the three properties of the CAP theorem: Consistency, Availability, and Partition Tolerance.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Explain why a distributed system can guarantee at most two of the three CAP properties simultaneously.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Identify the structural and operational limitations of traditional relational database systems.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Analyze how NoSQL databases address the scalability and flexibility gaps left by relational systems.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Compare NoSQL and RDBMS across dimensions such as schema design, consistency, and scalability.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Evaluate which database paradigm, relational or NoSQL, best fits a given application scenario.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005D39C-0336-C62F-3751-2B7C4BB94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1" y="0"/>
            <a:ext cx="51054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8CDE5-0531-90EA-8931-65A1E73B5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F3DC4-9D20-1865-5357-4300176BE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293786"/>
                </a:solidFill>
                <a:latin typeface="Metropolis Semi Bold"/>
              </a:rPr>
              <a:t>Introducing the CAP Theorem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3FDC34-FEE4-5F6A-CA9A-06A20EA78A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The CAP theorem, formulated by Eric Brewer in 2000, states that a distributed data store can provide at most two of three guarantees: Consistency, Availability, and Partition Tolerance.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Consistency means every read receives the most recent write or an error, so all nodes see the same data at the same time.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Availability means every request receives a non-error response, without guaranteeing that it contains the most recent write.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Partition Tolerance means the system continues to operate despite network failures that prevent some nodes from communicating with others.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Because network partitions are unavoidable in real distributed systems, designers must effectively choose between prioritizing consistency or availability during a partition.</a:t>
            </a:r>
          </a:p>
        </p:txBody>
      </p:sp>
    </p:spTree>
    <p:extLst>
      <p:ext uri="{BB962C8B-B14F-4D97-AF65-F5344CB8AC3E}">
        <p14:creationId xmlns:p14="http://schemas.microsoft.com/office/powerpoint/2010/main" val="25917345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CAP Trade-offs in 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CP systems, such as HBase and MongoDB in certain configurations, sacrifice availability to guarantee strong consistency during a network partition.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 systems, such as Cassandra and DynamoDB, sacrifice strict consistency to remain available, later reconciling data through eventual consistency.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CA systems, which guarantee consistency and availability, are only truly achievable in non-partitioned environments, such as a single-node database.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Eventual consistency allows replicas to temporarily diverge but guarantees they will converge to the same value once updates propagate.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Understanding CAP trade-offs helps architects select a database configuration aligned with an application's tolerance for stale data versus downtime.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6008F4-4715-0E10-0087-B256126BDA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8C2F3-A232-3620-66C8-6B6066713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68274"/>
          </a:xfrm>
        </p:spPr>
        <p:txBody>
          <a:bodyPr>
            <a:normAutofit fontScale="90000"/>
          </a:bodyPr>
          <a:lstStyle/>
          <a:p>
            <a:endParaRPr b="1" dirty="0">
              <a:solidFill>
                <a:srgbClr val="293786"/>
              </a:solidFill>
              <a:latin typeface="Metropolis Semi Bold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A535532-89C0-2718-CCED-6183B9A629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00" y="152400"/>
            <a:ext cx="7981950" cy="628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5314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Limitations of Relational Databases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Rigid, predefined schemas make relational databases costly and slow to modify as application requirements evolve.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Vertical scaling, adding more power to a single server, has physical and financial limits that cap how much a relational system can grow.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Complex JOIN operations across large, normalized tables can degrade performance significantly as data volume increases.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Relational databases were not originally designed to handle unstructured or semi-structured data, such as JSON documents or graph relationships.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Strict ACID compliance, while ensuring reliability, can introduce latency and reduce throughput in massively distributed, high-velocity environments.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How NoSQL Addresses These Limitations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Dynamic or schema-less designs let NoSQL databases store varied data structures without requiring upfront schema definition.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Horizontal scaling across commodity servers allows NoSQL systems to grow capacity by adding nodes rather than upgrading hardware.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Denormalized data models reduce the need for expensive JOIN operations, improving read performance for large datasets.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Native support for semi-structured formats, such as JSON documents, aligns naturally with modern application development.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Relaxed consistency models, guided by the CAP theorem, allow NoSQL systems to prioritize availability and partition tolerance where appropriate.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CAP Trade-offs at Amazon DynamoDB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Amazon designed DynamoDB as an AP system, prioritizing availability so that shopping cart operations never fail even during network issues.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During a network partition, DynamoDB allows writes to proceed on multiple replicas, later resolving conflicts through versioning and reconciliation.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design choice reflects Amazon's business priority: a customer being able to add an item to their cart matters more than instant consistency.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DynamoDB later introduced optional strongly consistent reads for use cases where stale data would be unacceptable, showing CAP is a spectrum, not a binary choice.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case illustrates how CAP theorem principles directly translate into concrete architectural and business decisions.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RDBMS Limitations at Twitter's Early Scale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Twitter initially relied on a relational MySQL database, which struggled to handle the platform's explosive growth in tweet volume and user connections.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JOIN-heavy queries for the social graph, tracking who follows whom, became a major performance bottleneck as the user base scaled.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Vertical scaling of the MySQL cluster reached practical limits, prompting Twitter to develop and adopt distributed, NoSQL-inspired storage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Twitter's move toward systems like Manhattan, an internally built distributed database, reflects a broader industry pattern of migrating away from pure RDBMS at scale.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example demonstrates how relational limitations in schema rigidity and vertical scaling directly motivated NoSQL adoption at a major technology company.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What is a NoSQL Database?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NoSQL stands for 'Not Only SQL', referring to a broad class of database systems that do not rely exclusively on the traditional relational model.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These databases are designed to store, manage, and retrieve data that does not fit neatly into fixed rows and columns.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NoSQL systems are commonly categorized into four types: document, key-value, column-family, and graph databases.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Unlike relational databases, NoSQL systems typically favor availability and partition tolerance over strict consistency, following the principles of the CAP theorem.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Popular examples include MongoDB, Cassandra, Redis, and Neo4j, each optimized for different data patterns.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Advanced Comparison: NoSQL vs RDBMS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RDBMS enforces ACID transactions guaranteeing atomicity, consistency, isolation, and durability, while many NoSQL systems favor BASE (Basically Available, Soft state, Eventual consistency).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RDBMS uses structured query language (SQL) with a fixed schema, whereas NoSQL databases use varied APIs and flexible or schema-less structures.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RDBMS scales vertically by default, while NoSQL is architected from the ground up for horizontal, distributed scaling.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RDBMS remains the preferred choice for applications requiring complex transactions and strong consistency, such as banking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Current research explores NewSQL systems that attempt to combine ACID guarantees with the horizontal scalability traditionally associated with NoSQL.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The CAP theorem establishes that distributed systems must trade off between consistency and availability when a network partition occurs.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CP and AP systems represent two common design philosophies, exemplified by systems like MongoDB and Cassandra respectively.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Relational databases face limitations in schema flexibility, vertical scaling, and handling of unstructured data at large scale.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NoSQL databases were designed specifically to overcome these relational limitations through horizontal scalability and flexible schemas.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Real-world cases at companies like Amazon and Twitter show how CAP trade-offs and RDBMS limitations shape concrete architectural decisions.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Neither NoSQL nor RDBMS is universally superior; the right choice depends on consistency requirements, scale, and transaction complexity.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In a system where a network partition occurs, would you prioritize consistency or availability for an online banking application, and why?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What specific limitations of relational databases would most strongly motivate a startup to choose a NoSQL database from the outset?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How do NewSQL systems attempt to resolve the apparent trade-off described by the CAP theorem, and what compromises might they still involve?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Brewer, E. A. (2000). Towards Robust Distributed Systems. Proceedings of the 19th Annual ACM Symposium on Principles of Distributed Computing (PODC).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Gilbert, S., &amp; Lynch, N. (2002). Brewer's Conjecture and the Feasibility of Consistent, Available, Partition-Tolerant Web Services. ACM SIGACT News, 33(2), 51-59.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Sadalage, P. J., &amp; Fowler, M. (2013). NoSQL Distilled: A Brief Guide to the Emerging World of Polyglot Persistence. Addison-Wesley.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Vogels, W. (2009). Eventually Consistent. Communications of the ACM, 52(1), 40-44.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Stonebraker, M. (2010). SQL Databases v. NoSQL Databases. Communications of the ACM, 53(4), 10-11.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400" b="1">
                <a:solidFill>
                  <a:srgbClr val="293786"/>
                </a:solidFill>
                <a:latin typeface="Metropolis Semi Bold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b="0">
                <a:solidFill>
                  <a:srgbClr val="000000"/>
                </a:solidFill>
                <a:latin typeface="Metropolis"/>
              </a:rPr>
              <a:t>We hope this lecture was insightful and engaging.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b="1" dirty="0">
                <a:solidFill>
                  <a:srgbClr val="FFFFFF"/>
                </a:solidFill>
                <a:latin typeface="Metropolis Semi Bold"/>
              </a:rPr>
              <a:t>Managing Different Data Types: Columnar, Key-Value Stores, Triple and Graph Stores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NoSQL Database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CS3EL17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Instructor: Dr. Latika Jindal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 how different NoSQL data models organize and manage distinct types of data.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Explain the architecture and use cases of columnar (column-family) databases.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Describe how key-value stores manage data through simple, high-performance lookups.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Analyze how triple stores represent knowledge using subject-predicate-object structures.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Evaluate how graph stores model and traverse complex, highly connected relationships.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Compare these four data management approaches to determine the best fit for a given data type and workload.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C7C9928-575D-52C9-B1D5-DF253A43C9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481607"/>
            <a:ext cx="8686800" cy="5309593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6C57D5-4DBF-9D51-6A8B-94EBC794AB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5CC71-AD94-4687-D122-874FF0291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Managing Diverse Data Types in NoSQL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421119-0649-11B0-8145-8172CC8091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Modern applications generate data in many shapes: tabular, key-based, semantic, and highly interconnected, and no single structure suits them all.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NoSQL databases specialize by data type, allowing each system to optimize storage, indexing, and querying for a particular pattern.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Selecting the right data management approach depends on factors such as query complexity, write frequency, and relationship density.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Understanding the internal structure of each NoSQL type helps architects predict performance characteristics before deployment.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lecture examines four major approaches: columnar stores, key-value stores, triple stores, and graph stores.</a:t>
            </a:r>
          </a:p>
        </p:txBody>
      </p:sp>
    </p:spTree>
    <p:extLst>
      <p:ext uri="{BB962C8B-B14F-4D97-AF65-F5344CB8AC3E}">
        <p14:creationId xmlns:p14="http://schemas.microsoft.com/office/powerpoint/2010/main" val="98429528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Columnar (Column-Family) Databases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Columnar databases store data by columns grouped into column families rather than storing complete rows together, as in relational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structure allows efficient compression and fast reads when queries only need a subset of columns across many rows.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Column-family systems like Apache Cassandra and HBase are optimized for write-heavy workloads and massive horizontal scalability.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Data is often organized using a row key, column family, and column qualifier, enabling flexible and sparse data storage.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Columnar stores excel in time-series data, analytics, and applications requiring high write throughput across distributed clusters.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207A0F-06BF-37B2-7CB3-65AE3DEF3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5A9D7A7-5A8E-07FF-407E-D3D6D7EB94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6025" y="228600"/>
            <a:ext cx="6753975" cy="5736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2953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Key-Value Stores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Key-value stores manage data as a simple collection of unique keys mapped directly to opaque values, without imposing internal structure on the value.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simplicity allows extremely fast reads and writes, often achieving sub-millisecond latency for lookups by key.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Popular key-value stores include Redis, Amazon DynamoDB, and Riak, each tuned for caching, session storage, or distributed configuration data.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Because values are opaque to the database engine, complex queries on value content are typically not supported without additional indexing.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Key-value stores are ideal for use cases like caching, shopping carts, and real-time leaderboard tracking where lookup speed is paramount.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Triple Stores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Triple stores manage data as subject-predicate-object statements, following the Resource Description Framework (RDF) model used in semantic web applications.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Each triple represents a single fact, such as 'Person-worksAt-Company', enabling rich representation of knowledge and metadata.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Triple stores support SPARQL, a query language designed specifically for traversing and querying RDF graphs of interconnected facts.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Examples include Apache Jena, AllegroGraph, and Amazon Neptune, which support both triple and property graph models.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Triple stores are widely used in knowledge graphs, ontology management, and applications requiring formal semantic reasoning.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Columnar Stores at Spotify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Spotify uses Apache Cassandra to manage massive volumes of user listening history and playlist data across a globally distributed user base.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column-family model allows Spotify to efficiently store sparse, time-stamped listening events without rigid schema constraints.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High write throughput supports millions of concurrent streaming sessions generating continuous playback events.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Cassandra's linear scalability lets Spotify add capacity smoothly as its user base and catalog continue to grow.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case illustrates how columnar databases handle high-velocity, write-intensive data at global scale.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Graph Stores at LinkedIn's Economic Graph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LinkedIn built its Economic Graph using graph database principles to model relationships among members, companies, skills, and jobs.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Graph traversal algorithms power features like 'People You May Know' by efficiently finding connections within a few relationship hops.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Traditional relational JOINs would become prohibitively slow at LinkedIn's scale of hundreds of millions of interconnected nodes.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Graph databases represent entities as nodes and relationships as edges, making multi-hop queries dramatically faster than relational alternatives.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example shows how graph stores uniquely solve problems involving deep, complex relationship networks that other NoSQL types cannot efficiently handle.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Advanced Topics: Choosing and Combining Data Stores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Property graph databases, such as Neo4j, extend the triple model by allowing rich attributes on both nodes and relationships, not just simple facts.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Hybrid and multi-model databases increasingly combine graph, document, and key-value capabilities within a single engine to reduce architectural complexity.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Benchmarking traversal depth, write throughput, and query latency helps determine whether a graph, columnar, or key-value approach best fits a workload.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Emerging research investigates GPU-accelerated graph processing and distributed triple store reasoning for large-scale knowledge graphs.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Organizations often combine multiple data store types in a single architecture, using each for the data pattern it manages most efficiently.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Different NoSQL data types are optimized for distinct data patterns: columnar for wide, sparse datasets, key-value for fast lookups, triple stores for semantic facts, and graph stores for relationships.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Columnar databases like Cassandra excel at high-throughput, write-heavy workloads distributed across many nodes.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Key-value stores prioritize raw speed and simplicity, making them ideal for caching and session management.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Triple stores use the subject-predicate-object model to represent and query interconnected knowledge using standards like RDF and SPARQL.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Graph stores efficiently traverse deeply connected data, outperforming relational JOINs for relationship-heavy queries.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Real-world systems, from Spotify to LinkedIn, demonstrate how choosing the right data store type directly impacts performance and scalability.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Why would a columnar database be a poor choice for an application that primarily requires complex, multi-hop relationship queries?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 what scenarios would a triple store's semantic reasoning capabilities provide advantages over a standard property graph database?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How might an organization decide whether to combine a key-value store with a graph database rather than using a single unified system?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Sadalage, P. J., &amp; Fowler, M. (2013). NoSQL Distilled: A Brief Guide to the Emerging World of Polyglot Persistence. Addison-Wesley.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Robinson, I., Webber, J., &amp; Eifrem, E. (2015). Graph Databases: New Opportunities for Connected Data (2nd ed.). O'Reilly Media.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Lassila, O., &amp; Swick, R. R. (1999). Resource Description Framework (RDF) Model and Syntax Specification. W3C Recommendation.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Lakshman, A., &amp; Malik, P. (2010). Cassandra: A Decentralized Structured Storage System. ACM SIGOPS Operating Systems Review, 44(2), 35-40.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Neo4j, Inc. (2024). Graph Databases for Beginners. https://neo4j.com/developer/graph-database/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400" b="1">
                <a:solidFill>
                  <a:srgbClr val="293786"/>
                </a:solidFill>
                <a:latin typeface="Metropolis Semi Bold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b="0">
                <a:solidFill>
                  <a:srgbClr val="000000"/>
                </a:solidFill>
                <a:latin typeface="Metropolis"/>
              </a:rPr>
              <a:t>We hope this lecture was insightful and engaging.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b="1" dirty="0">
                <a:solidFill>
                  <a:srgbClr val="FFFFFF"/>
                </a:solidFill>
                <a:latin typeface="Metropolis Semi Bold"/>
              </a:rPr>
              <a:t>Document Databases and Search Engines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8660" y="5108704"/>
            <a:ext cx="6858000" cy="1215896"/>
          </a:xfrm>
        </p:spPr>
        <p:txBody>
          <a:bodyPr>
            <a:normAutofit lnSpcReduction="10000"/>
          </a:bodyPr>
          <a:lstStyle/>
          <a:p>
            <a:r>
              <a:rPr sz="2400" b="0" dirty="0">
                <a:solidFill>
                  <a:srgbClr val="FFFFFF"/>
                </a:solidFill>
                <a:latin typeface="Metropolis Semi Bold"/>
              </a:rPr>
              <a:t>NoSQL Database</a:t>
            </a:r>
          </a:p>
          <a:p>
            <a:r>
              <a:rPr sz="2400" b="0" dirty="0">
                <a:solidFill>
                  <a:srgbClr val="FFFFFF"/>
                </a:solidFill>
                <a:latin typeface="Metropolis Semi Bold"/>
              </a:rPr>
              <a:t>CS3EL17</a:t>
            </a:r>
          </a:p>
          <a:p>
            <a:r>
              <a:rPr sz="2400" b="0" dirty="0">
                <a:solidFill>
                  <a:srgbClr val="FFFFFF"/>
                </a:solidFill>
                <a:latin typeface="Metropolis Semi Bold"/>
              </a:rPr>
              <a:t>Dr. Latika Jindal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History of NoSQL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The relational model dominated database design from the 1970s through the early 2000s, built around ACID transactions and normalized schemas.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rapid growth of web-scale applications like Google, Amazon, and Facebook in the mid-2000s exposed the limitations of relational systems under massive concurrent load.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Google's Bigtable (2006) and Amazon's Dynamo (2007) papers introduced distributed, non-relational storage architectures that directly inspired later NoSQL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term 'NoSQL' was popularized in 2009 during a meetup organized to discuss open-source, non-relational, distributed databases.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Since then, NoSQL has grown into a mature ecosystem supporting big data, real-time analytics, and cloud-native applications.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 the structure and design principles of document-oriented NoSQL databases.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Explain how document databases represent, store, and query semi-structured data.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Describe the role of search engines as a specialized category of NoSQL data management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Analyze how inverted indexes enable fast full-text search across large document collections.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Compare document databases and search engines in terms of query capability and intended use cases.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Evaluate real-world applications that combine document storage with search engine technology.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D5E1BC1-C065-40D1-50FC-D92C5ECF05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1886" y="685800"/>
            <a:ext cx="8700228" cy="4745579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3BD0B3-0881-94FB-F807-B2892E045E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40265-A9E6-70ED-E178-FC151E67E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Introduction to Document Databases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4C8BD5-BE8B-1B7A-6E2D-E9106D1A79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Document databases store data as self-contained documents, typically in JSON, BSON, or XML format, rather than in fixed rows and columns.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Each document can have a different structure, allowing fields to be added, removed, or nested without altering a rigid schema.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Documents are usually grouped into collections, which loosely resemble tables but do not enforce uniform structure across records.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Popular document databases include MongoDB, Couchbase, and Amazon DocumentDB, widely used for content management and catalog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flexibility makes document databases well suited to applications with evolving or hierarchical data, such as user profiles or product catalogs.</a:t>
            </a:r>
          </a:p>
        </p:txBody>
      </p:sp>
    </p:spTree>
    <p:extLst>
      <p:ext uri="{BB962C8B-B14F-4D97-AF65-F5344CB8AC3E}">
        <p14:creationId xmlns:p14="http://schemas.microsoft.com/office/powerpoint/2010/main" val="247252296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Document Database Architecture and Querying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Documents are typically identified by a unique key and can be retrieved directly or queried using fields within the document body.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Most document databases support secondary indexes on nested fields, enabling efficient queries beyond simple key lookups.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Embedding related data within a single document reduces the need for JOIN-like operations common in relational databases.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Sharding distributes documents across multiple servers based on a shard key, supporting horizontal scalability for large collections.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Aggregation frameworks, such as MongoDB's pipeline, allow complex data transformations and analytics directly within the database.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Search Engines as NoSQL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Search engines, such as Elasticsearch and Apache Solr, are specialized NoSQL systems optimized for full-text search rather than transactional storage.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These systems index unstructured and semi-structured text, enabling fast retrieval based on relevance rather than exact matches alone.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Search engines are built on an inverted index structure, mapping terms to the documents in which they appear.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Ranking algorithms, such as TF-IDF and BM25, score documents by relevance to a query, going beyond simple boolean matching.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Search engines often integrate with document databases, indexing content stored elsewhere to provide fast, relevance-ranked search capabilities.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Inverted Indexes and Search Mechanics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An inverted index maps each unique term in a document collection to a list of documents containing that term, dramatically speeding up text search.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Tokenization breaks text into individual terms, while stemming and lemmatization normalize word variants to improve match accuracy.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Stop-word removal filters out common words, such as 'the' or 'and', that carry little value for search relevance.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Faceted search allows users to filter results by categories or attributes, commonly seen in e-commerce product search.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Near real-time indexing allows newly added or updated documents to become searchable within seconds, critical for dynamic content platforms.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Document Databases at Forbes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Forbes migrated its content management system to MongoDB to handle diverse and evolving article formats, including embedded media and metadata.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flexible document model allowed editorial teams to add new content types without requiring database schema migrations.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Horizontal scaling supported traffic spikes during major news events without degrading site performance.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Nested document structures let Forbes store article versions, author metadata, and related content within a single retrievable unit.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case demonstrates how document databases support fast-changing content platforms with unpredictable structural requirements.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Search Engines at Wikipedia and GitHub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Wikipedia uses Elasticsearch to power its full-text search, allowing users to find relevant articles even with imprecise or partial search terms.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GitHub relies on Elasticsearch to index billions of lines of code and repository metadata, enabling fast code search across the platform.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Both platforms depend on inverted indexes and relevance ranking to return useful results from massive, constantly growing text collections.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Near real-time indexing ensures newly pushed code or edited articles become searchable almost immediately after being published.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These examples highlight how search engine technology complements document storage by adding fast, relevance-driven retrieval at scale.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Advanced Topics: Combining Document Storage and 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Many modern architectures use a document database as the system of record while a search engine like Elasticsearch serves as a specialized search layer.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Change data capture pipelines synchronize updates from a document database into a search index, keeping search results current.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Vector search and semantic search extend traditional inverted indexes to support similarity-based retrieval using machine learning embeddings.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Scaling search engines across distributed clusters introduces challenges in index sharding, replication, and query latency management.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Ongoing research explores combining full-text search with graph and vector techniques to power more context-aware search experiences.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Document databases store flexible, self-describing records, making them ideal for applications with evolving or hierarchical data structures.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Search engines are a specialized NoSQL category optimized for full-text search using inverted indexes and relevance ranking.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Inverted indexes, tokenization, and ranking algorithms like BM25 enable search engines to retrieve results based on relevance rather than exact matches.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Real-world platforms like Forbes rely on document databases for flexible content storage, while Wikipedia and GitHub rely on search engines for fast retrieval.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Document databases and search engines are often combined, with the document store as the system of record and the search engine as a query layer.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Emerging techniques like vector and semantic search are extending traditional search engine capabilities beyond simple keyword matching.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Core Features of NoSQL Databases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Schema-less or dynamic schema design allows data structures to evolve without costly migrations.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Horizontal scalability enables systems to grow by adding commodity servers rather than upgrading a single machine.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Distributed architecture with built-in replication provides fault tolerance and high availability.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Eventual consistency models allow NoSQL systems to remain highly available even during network partitions.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Optimized query languages and APIs are tailored to specific data models, such as document queries or graph traversals.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What characteristics of an application's data would make a document database more suitable than a relational database?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How does an inverted index enable a search engine to return relevant results faster than scanning documents directly for keyword matches?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What challenges might arise when synchronizing data between a document database and a separate search engine index in real time?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Sadalage, P. J., &amp; Fowler, M. (2013). NoSQL Distilled: A Brief Guide to the Emerging World of Polyglot Persistence. Addison-Wesley.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Chodorow, K. (2013). MongoDB: The Definitive Guide (2nd ed.). O'Reilly Media.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Gormley, C., &amp; Tong, Z. (2015). Elasticsearch: The Definitive Guide. O'Reilly Media.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Manning, C. D., Raghavan, P., &amp; Schutze, H. (2008). Introduction to Information Retrieval. Cambridge University Press.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Elastic NV. (2024). Elasticsearch Reference Documentation. https://www.elastic.co/guide/en/elasticsearch/reference/current/index.html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400" b="1">
                <a:solidFill>
                  <a:srgbClr val="293786"/>
                </a:solidFill>
                <a:latin typeface="Metropolis Semi Bold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b="0">
                <a:solidFill>
                  <a:srgbClr val="000000"/>
                </a:solidFill>
                <a:latin typeface="Metropolis"/>
              </a:rPr>
              <a:t>We hope this lecture was insightful and engaging.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b="1" dirty="0">
                <a:solidFill>
                  <a:srgbClr val="FFFFFF"/>
                </a:solidFill>
                <a:latin typeface="Metropolis Semi Bold"/>
              </a:rPr>
              <a:t>Hybrid NoSQL Databases and Applying Consistency Methods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8660" y="5108704"/>
            <a:ext cx="6858000" cy="1063496"/>
          </a:xfrm>
        </p:spPr>
        <p:txBody>
          <a:bodyPr>
            <a:normAutofit fontScale="92500" lnSpcReduction="20000"/>
          </a:bodyPr>
          <a:lstStyle/>
          <a:p>
            <a:r>
              <a:rPr sz="2400" b="0" dirty="0">
                <a:solidFill>
                  <a:srgbClr val="FFFFFF"/>
                </a:solidFill>
                <a:latin typeface="Metropolis Semi Bold"/>
              </a:rPr>
              <a:t>NoSQL Database</a:t>
            </a:r>
          </a:p>
          <a:p>
            <a:r>
              <a:rPr sz="2400" b="0" dirty="0">
                <a:solidFill>
                  <a:srgbClr val="FFFFFF"/>
                </a:solidFill>
                <a:latin typeface="Metropolis Semi Bold"/>
              </a:rPr>
              <a:t>CS3EL17</a:t>
            </a:r>
          </a:p>
          <a:p>
            <a:r>
              <a:rPr sz="2400" b="0" dirty="0">
                <a:solidFill>
                  <a:srgbClr val="FFFFFF"/>
                </a:solidFill>
                <a:latin typeface="Metropolis Semi Bold"/>
              </a:rPr>
              <a:t>Dr. Latika Jindal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 the concept of hybrid, or multi-model, NoSQL databases and their motivation.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Identify how hybrid databases combine document, graph, key-value, and columnar capabilities within a single engine.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Explain the major consistency models used across NoSQL systems, including strong, eventual, and tunable consistency.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Analyze techniques such as quorum reads and writes, vector clocks, and conflict resolution for maintaining consistency.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Evaluate the trade-offs organizations face when applying different consistency methods to real-world applications.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Apply appropriate consistency strategies based on specific business and technical requirements.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49A6486-B438-F700-4918-15F69AE272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4473" y="762000"/>
            <a:ext cx="8555054" cy="4666393"/>
          </a:xfrm>
          <a:prstGeom prst="rect">
            <a:avLst/>
          </a:prstGeom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5D201D-DA67-1CEB-99AF-89494D893B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DF597-69D2-B424-DDCF-0B5AB7FCC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What Are Hybrid NoSQL Databases?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5BF49-AC85-4F60-E74F-A258DED22C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Hybrid, or multi-model, databases combine two or more data models, such as document, graph, key-value, or columnar, within a single database engine.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approach reduces architectural complexity by eliminating the need to operate and synchronize separate specialized databases.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Examples include ArangoDB, which supports document, graph, and key-value models, and Microsoft's Azure Cosmos DB, which supports multiple APIs over one engine.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Hybrid databases emerged as organizations found that real-world applications often need more than one data model simultaneously.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trend reflects a shift from choosing a single NoSQL category toward building unified platforms that adapt to varied application needs.</a:t>
            </a:r>
          </a:p>
        </p:txBody>
      </p:sp>
    </p:spTree>
    <p:extLst>
      <p:ext uri="{BB962C8B-B14F-4D97-AF65-F5344CB8AC3E}">
        <p14:creationId xmlns:p14="http://schemas.microsoft.com/office/powerpoint/2010/main" val="295943054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Architecture of Multi-Model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Multi-model databases typically store data in a common internal format while exposing multiple query interfaces tailored to each data model.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 single record might be queried as a document, traversed as part of a graph, or retrieved directly as a key-value pair, depending on the use case.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unified storage layer avoids the data duplication and synchronization overhead required when using separate specialized databases together.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Multi-model systems must carefully balance performance across data models, since optimizing for one model can sometimes degrade another.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Vendors increasingly market hybrid databases as reducing operational overhead, since a single system handles diverse workloads that once required several tools.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Consistency Models in NoSQL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Strong consistency guarantees that any read immediately reflects the most recent write, matching traditional relational database behavior.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Eventual consistency allows temporary divergence between replicas, guaranteeing they will converge to the same value given enough time without new updates.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Tunable consistency, offered by systems like Cassandra, allows developers to choose consistency levels per operation, balancing speed against accuracy.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Causal consistency ensures that operations which are causally related are seen by all nodes in the same order, even if unrelated operations may not be.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Choosing a consistency model involves trading off latency, availability, and correctness based on the specific needs of an application.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Techniques for Applying Consistency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Quorum-based reads and writes require a minimum number of replicas to acknowledge an operation, balancing consistency and availability.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Vector clocks track the causal history of updates across distributed replicas, helping systems detect and resolve conflicting writes.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Conflict-free replicated data types (CRDTs) allow concurrent updates across replicas to merge automatically without conflicts.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Read-repair mechanisms detect and correct stale replicas during normal read operations, gradually improving consistency over time.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Hinted handoff temporarily stores writes intended for an unavailable node, replaying them once the node returns, to reduce data loss during outages.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NoSQL Data Models and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Key-value stores, such as Redis and DynamoDB, map unique keys to values and are optimized for extremely fast lookups.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Document databases, such as MongoDB and Couchbase, store semi-structured data as JSON-like documents that can nest complex objects.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Column-family stores, such as Cassandra and HBase, organize data into columns grouped by families, suited for write-heavy analytical workloads.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Graph databases, such as Neo4j and Amazon Neptune, represent data as nodes and edges to efficiently model highly connected relationships.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Choosing the right model depends on access patterns, query complexity, and the shape of the underlying data.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Hybrid Databases at eBay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eBay adopted a multi-model approach, combining document storage for product listings with graph capabilities for recommendation relationships.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hybrid strategy reduced the need to maintain separate synchronized systems for catalog data and relationship-based recommendations.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Engineers reported simplified application logic since a single query layer could handle both document retrieval and relationship traversal.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unified system improved consistency between product data and related recommendation graphs, since both lived in the same underlying store.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case illustrates how hybrid NoSQL databases can consolidate previously fragmented data architectures into a more maintainable system.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Applying Consistency at Amazon Shopping Cart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Amazon's original DynamoDB paper describes how the shopping cart service applied eventual consistency to maximize availability during high traffic events.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Vector clocks were used to track concurrent updates to a customer's cart from multiple devices or sessions.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When conflicting cart versions were detected, the system merged them by taking the union of items rather than discarding either version.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approach prioritized never losing a customer's cart item over guaranteeing an instantly consistent view across all replicas.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example shows how a specific business priority, avoiding lost sales, directly shaped the choice and implementation of a consistency method.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Advanced Topics: The Future of Hybrid and Consistency Strategies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Distributed SQL and NewSQL systems increasingly blend strong consistency guarantees with the horizontal scalability associated with NoSQL and hybrid databases.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Research into hybrid logical clocks aims to combine the simplicity of physical time with the correctness guarantees of logical vector clocks.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Multi-model databases face ongoing challenges in query optimization, since a single query planner must reason across fundamentally different data models.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Edge computing introduces new consistency challenges, as data must often be synchronized across devices with intermittent connectivity.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As applications grow more complex, organizations increasingly evaluate hybrid databases and tunable consistency together to balance flexibility, performance, and correctness.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Hybrid, or multi-model, NoSQL databases combine multiple data models within a single engine, reducing architectural complexity.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Systems like ArangoDB and Azure Cosmos DB allow the same data to be queried as documents, graphs, or key-value pairs.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NoSQL consistency models range from strong consistency to eventual and tunable consistency, each offering different trade-offs.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Techniques such as quorum reads and writes, vector clocks, and CRDTs help systems apply consistency methods in distributed environments.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Real-world cases like eBay's hybrid architecture and Amazon's shopping cart demonstrate how these concepts solve concrete business problems.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Choosing the right hybrid architecture and consistency strategy requires balancing latency, availability, and correctness for the application at hand.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What advantages might a hybrid, multi-model database offer over maintaining separate specialized databases for an application with diverse data needs?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How do vector clocks help distributed systems detect and resolve conflicting writes without relying on a single centralized clock?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 what type of application would tunable consistency be more valuable than strictly enforcing either strong or eventual consistency at all times?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Sadalage, P. J., &amp; Fowler, M. (2013). NoSQL Distilled: A Brief Guide to the Emerging World of Polyglot Persistence. Addison-Wesley.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DeCandia, G., Hastorun, D., Jampani, M., et al. (2007). Dynamo: Amazon's Highly Available Key-value Store. Proceedings of the 21st ACM SIGOPS Symposium on Operating Systems Principles.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Shapiro, M., Preguica, N., Baquero, C., &amp; Zawirski, M. (2011). Conflict-Free Replicated Data Types. Stabilization, Safety, and Security of Distributed Systems, 386-400.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Vogels, W. (2009). Eventually Consistent. Communications of the ACM, 52(1), 40-44.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ArangoDB GmbH. (2024). Multi-Model Database Documentation. https://www.arangodb.com/docs/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400" b="1">
                <a:solidFill>
                  <a:srgbClr val="293786"/>
                </a:solidFill>
                <a:latin typeface="Metropolis Semi Bold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b="0">
                <a:solidFill>
                  <a:srgbClr val="000000"/>
                </a:solidFill>
                <a:latin typeface="Metropolis"/>
              </a:rPr>
              <a:t>We hope this lecture was insightful and engaging.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b="1" dirty="0">
                <a:solidFill>
                  <a:srgbClr val="FFFFFF"/>
                </a:solidFill>
                <a:latin typeface="Metropolis Semi Bold"/>
              </a:rPr>
              <a:t>ACID, BASE, and Polyglot Persistence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8660" y="5108704"/>
            <a:ext cx="6858000" cy="1368296"/>
          </a:xfrm>
        </p:spPr>
        <p:txBody>
          <a:bodyPr>
            <a:normAutofit/>
          </a:bodyPr>
          <a:lstStyle/>
          <a:p>
            <a:r>
              <a:rPr sz="2400" b="0" dirty="0">
                <a:solidFill>
                  <a:srgbClr val="FFFFFF"/>
                </a:solidFill>
                <a:latin typeface="Metropolis Semi Bold"/>
              </a:rPr>
              <a:t>NoSQL Database</a:t>
            </a:r>
          </a:p>
          <a:p>
            <a:r>
              <a:rPr sz="2400" b="0" dirty="0">
                <a:solidFill>
                  <a:srgbClr val="FFFFFF"/>
                </a:solidFill>
                <a:latin typeface="Metropolis Semi Bold"/>
              </a:rPr>
              <a:t>CS3EL17</a:t>
            </a:r>
            <a:endParaRPr lang="en-US" sz="2400" b="0" dirty="0">
              <a:solidFill>
                <a:srgbClr val="FFFFFF"/>
              </a:solidFill>
              <a:latin typeface="Metropolis Semi Bold"/>
            </a:endParaRPr>
          </a:p>
          <a:p>
            <a:r>
              <a:rPr sz="2400" b="0" dirty="0">
                <a:solidFill>
                  <a:srgbClr val="FFFFFF"/>
                </a:solidFill>
                <a:latin typeface="Metropolis Semi Bold"/>
              </a:rPr>
              <a:t>Dr. Latika Jindal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 the four properties of ACID transactions: Atomicity, Consistency, Isolation, and Durability.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Explain the BASE model and how it contrasts with the traditional ACID approach to data management.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Analyze why NoSQL systems often favor BASE properties over strict ACID guarantees.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Define polyglot persistence and describe why organizations adopt multiple database technologies together.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Evaluate the trade-offs between ACID and BASE models for different categories of applications.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Apply polyglot persistence principles to design a data architecture suited to varied application requirements.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B2C096A-98DD-DB3B-E092-1E007BA7FB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762000"/>
            <a:ext cx="8610600" cy="470051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Scalability in 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Netflix uses Cassandra to handle billions of writes per day across a globally distributed subscriber base without a single point of failure.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Cassandra's peer-to-peer architecture allows Netflix to add nodes seamlessly during traffic spikes, such as new content releases.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Sharding and data partitioning distribute load evenly across servers, preventing any single node from becoming a bottleneck.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Auto-scaling in cloud-hosted NoSQL services, such as DynamoDB, dynamically adjusts capacity based on real-time demand.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elastic scalability model contrasts sharply with the vertical scaling limits typical of traditional relational databases.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CAE08C-88B9-0946-7F8D-10B7CEB356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39796-4E64-BD77-07E7-AC3244F95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Understanding ACID Properties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C2BE23-9A1B-2F59-0834-4BAB1D5C58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Atomicity ensures that a transaction is treated as a single indivisible unit, either completing entirely or not applying any changes at all.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Consistency guarantees that a transaction moves the database from one valid state to another, preserving all defined rules and constraints.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Isolation ensures that concurrently executing transactions do not interfere with each other, as if they were executed sequentially.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Durability guarantees that once a transaction is committed, its changes persist even in the event of a system failure or crash.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ACID transactions are foundational to relational databases and remain essential for applications like banking and financial record-keeping.</a:t>
            </a:r>
          </a:p>
        </p:txBody>
      </p:sp>
    </p:spTree>
    <p:extLst>
      <p:ext uri="{BB962C8B-B14F-4D97-AF65-F5344CB8AC3E}">
        <p14:creationId xmlns:p14="http://schemas.microsoft.com/office/powerpoint/2010/main" val="91924663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Introducing the BASE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BASE stands for Basically Available, Soft state, and Eventually consistent, describing an alternative philosophy to strict ACID compliance.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Basically Available means the system guarantees availability of data, even if some parts of the system fail, prioritizing responsiveness.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Soft state indicates that the state of the system may change over time, even without new input, due to eventual consistency processes.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Eventually consistent means that, given enough time without new updates, all replicas of the data will converge to the same value.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BASE emerged as distributed systems needed to prioritize availability and partition tolerance over the strict consistency guaranteed by ACID.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ACID vs BASE: A Direct Comparison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ACID prioritizes correctness and strict consistency, while BASE prioritizes availability and responsiveness under distributed conditions.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ACID transactions are typically implemented with locking mechanisms that can reduce throughput in highly concurrent, distributed environments.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BASE systems allow temporary inconsistency between replicas, which is acceptable for applications where slightly stale data does not cause harm.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Relational databases like PostgreSQL and MySQL are built around ACID, while many NoSQL databases like Cassandra and DynamoDB embrace BASE principles.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Choosing between ACID and BASE depends on whether an application can tolerate temporary inconsistency in exchange for greater scalability and availability.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What is Polyglot Persistence?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Polyglot persistence refers to using multiple, different database technologies within a single application architecture, each chosen for a specific purpose.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Rather than forcing all data into one database type, polyglot persistence matches each data category to the storage technology best suited for it.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For example, an application might use a relational database for financial transactions, a document database for content, and a graph database for relationships.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approach recognizes that no single database technology excels at every type of data access pattern and workload.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Polyglot persistence increases architectural flexibility but also introduces additional operational complexity in managing multiple systems.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ACID and BASE Together at Uber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Uber uses ACID-compliant relational databases for critical financial transactions, such as calculating and processing driver payments.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For high-velocity data like real-time location tracking, Uber relies on NoSQL systems that embrace BASE principles for greater availability.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dual approach reflects a deliberate architectural decision: strict correctness where money is involved, and flexibility where speed matters most.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Uber's engineering teams evaluate each service individually to determine whether ACID or BASE properties better serve its specific requirements.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example shows that ACID and BASE are not mutually exclusive choices but complementary strategies applied selectively across a system.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Polyglot Persistence at Netflix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Netflix employs a polyglot persistence strategy, using Cassandra for viewing history, MySQL for billing, and Elasticsearch for search functionality.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Each database technology was selected based on its strengths: Cassandra for write-heavy scalability, MySQL for transactional billing accuracy, and Elasticsearch for fast text search.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architecture allows Netflix's engineering teams to optimize each service independently rather than compromising on a single, one-size-fits-all database.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Managing multiple database technologies requires specialized expertise and increases the operational overhead of monitoring and maintaining each system.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Netflix's approach exemplifies how large-scale organizations apply polyglot persistence to balance performance, consistency, and scalability across diverse workloads.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Advanced Topics: Designing for ACID, BASE, and Polyglot Architectures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NewSQL databases, such as Google Spanner and CockroachDB, attempt to provide ACID guarantees while still achieving horizontal, distributed scalability.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Saga patterns coordinate distributed transactions across multiple polyglot services without relying on a single global ACID transaction.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Data synchronization and change data capture pipelines become critical challenges when maintaining consistency across a polyglot persistence architecture.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Choosing between ACID, BASE, or a hybrid approach increasingly depends on service-level requirements defined at the microservice level, not the whole application.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Ongoing research explores automated tools to help architects decide which consistency model and database technology best fit each component of a distributed system.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ACID properties, Atomicity, Consistency, Isolation, and Durability, provide strong transactional guarantees traditionally associated with relational databases.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BASE model, Basically Available, Soft state, Eventually consistent, prioritizes availability and scalability over strict consistency.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NoSQL systems generally favor BASE principles to support the demands of large-scale, distributed, highly available applications.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Polyglot persistence involves using multiple specialized database technologies together, each matched to a specific data pattern within an application.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Real-world companies like Uber and Netflix apply ACID, BASE, and polyglot persistence strategically, based on the specific needs of each service.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Effective system design requires evaluating consistency, availability, and data variety requirements at the service level rather than applying one model universally.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Why might a company choose to apply ACID guarantees to one part of its system while applying BASE principles to another part of the same application?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What operational challenges might arise from adopting a polyglot persistence strategy involving three or more distinct database technologies?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How do NewSQL systems attempt to combine the benefits of ACID transactions with the horizontal scalability typically associated with BASE-oriented NoSQL systems?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Sadalage, P. J., &amp; Fowler, M. (2013). NoSQL Distilled: A Brief Guide to the Emerging World of Polyglot Persistence. Addison-Wesley.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Pritchett, D. (2008). BASE: An ACID Alternative. ACM Queue, 6(3), 48-55.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Haerder, T., &amp; Reuter, A. (1983). Principles of Transaction-Oriented Database Recovery. ACM Computing Surveys, 15(4), 287-317.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Corbett, J. C., Dean, J., Epstein, M., et al. (2013). Spanner: Google's Globally Distributed Database. ACM Transactions on Computer Systems, 31(3), 1-22.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Fowler, M. (2011). Polyglot Persistence. https://martinfowler.com/bliki/PolyglotPersistence.html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5">
      <a:dk1>
        <a:srgbClr val="000000"/>
      </a:dk1>
      <a:lt1>
        <a:sysClr val="window" lastClr="FFFFFF"/>
      </a:lt1>
      <a:dk2>
        <a:srgbClr val="293786"/>
      </a:dk2>
      <a:lt2>
        <a:srgbClr val="A21D2E"/>
      </a:lt2>
      <a:accent1>
        <a:srgbClr val="A6AFE4"/>
      </a:accent1>
      <a:accent2>
        <a:srgbClr val="F4BEC4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edicaps">
      <a:majorFont>
        <a:latin typeface="Metropolis Semi Bold"/>
        <a:ea typeface=""/>
        <a:cs typeface=""/>
      </a:majorFont>
      <a:minorFont>
        <a:latin typeface="Metropoli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8499583F-ECB4-450B-B334-CDFA4EE79F61}" vid="{49E7A3B8-2A69-4BD1-9399-5E98BAB6499A}"/>
    </a:ext>
  </a:extLst>
</a:theme>
</file>

<file path=ppt/theme/theme2.xml><?xml version="1.0" encoding="utf-8"?>
<a:theme xmlns:a="http://schemas.openxmlformats.org/drawingml/2006/main" name="Theme1">
  <a:themeElements>
    <a:clrScheme name="Custom 5">
      <a:dk1>
        <a:srgbClr val="000000"/>
      </a:dk1>
      <a:lt1>
        <a:sysClr val="window" lastClr="FFFFFF"/>
      </a:lt1>
      <a:dk2>
        <a:srgbClr val="293786"/>
      </a:dk2>
      <a:lt2>
        <a:srgbClr val="A21D2E"/>
      </a:lt2>
      <a:accent1>
        <a:srgbClr val="A6AFE4"/>
      </a:accent1>
      <a:accent2>
        <a:srgbClr val="F4BEC4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edicaps">
      <a:majorFont>
        <a:latin typeface="Metropolis Semi Bold"/>
        <a:ea typeface=""/>
        <a:cs typeface=""/>
      </a:majorFont>
      <a:minorFont>
        <a:latin typeface="Metropoli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8499583F-ECB4-450B-B334-CDFA4EE79F61}" vid="{49E7A3B8-2A69-4BD1-9399-5E98BAB6499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658</TotalTime>
  <Words>8681</Words>
  <Application>Microsoft Office PowerPoint</Application>
  <PresentationFormat>On-screen Show (4:3)</PresentationFormat>
  <Paragraphs>512</Paragraphs>
  <Slides>100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100</vt:i4>
      </vt:variant>
    </vt:vector>
  </HeadingPairs>
  <TitlesOfParts>
    <vt:vector size="106" baseType="lpstr">
      <vt:lpstr>Arial</vt:lpstr>
      <vt:lpstr>Metropolis</vt:lpstr>
      <vt:lpstr>Metropolis Semi Bold</vt:lpstr>
      <vt:lpstr>Times New Roman</vt:lpstr>
      <vt:lpstr>Theme1</vt:lpstr>
      <vt:lpstr>Theme1</vt:lpstr>
      <vt:lpstr>Understanding NoSQL Databases</vt:lpstr>
      <vt:lpstr>Unit 1- Introduction To NoSQL </vt:lpstr>
      <vt:lpstr>Learning Objectives</vt:lpstr>
      <vt:lpstr>What is a NoSQL Database?</vt:lpstr>
      <vt:lpstr>PowerPoint Presentation</vt:lpstr>
      <vt:lpstr>History of NoSQL</vt:lpstr>
      <vt:lpstr>Core Features of NoSQL Databases</vt:lpstr>
      <vt:lpstr>NoSQL Data Models and Types</vt:lpstr>
      <vt:lpstr>Real-World Example: Scalability in Practice</vt:lpstr>
      <vt:lpstr>Real-World Example: Cost Efficiency and Flexibility in Industry</vt:lpstr>
      <vt:lpstr>Advanced Topics and Current Challenges</vt:lpstr>
      <vt:lpstr>Summary</vt:lpstr>
      <vt:lpstr>Discussion Questions</vt:lpstr>
      <vt:lpstr>References</vt:lpstr>
      <vt:lpstr>THANK YOU</vt:lpstr>
      <vt:lpstr>NoSQL Business Drivers, Classification and Comparison of NoSQL Databases</vt:lpstr>
      <vt:lpstr>Learning Objectives</vt:lpstr>
      <vt:lpstr>Why Businesses Moved to NoSQL</vt:lpstr>
      <vt:lpstr>Core Business Drivers of NoSQL Adoption</vt:lpstr>
      <vt:lpstr>Classifying NoSQL Databases</vt:lpstr>
      <vt:lpstr>Comparing NoSQL Categories</vt:lpstr>
      <vt:lpstr>PowerPoint Presentation</vt:lpstr>
      <vt:lpstr>Real-World Example: Business-Driven NoSQL Selection at Uber</vt:lpstr>
      <vt:lpstr>Real-World Example: Comparing NoSQL Choices at LinkedIn</vt:lpstr>
      <vt:lpstr>Advanced Considerations in NoSQL Classification</vt:lpstr>
      <vt:lpstr>Summary</vt:lpstr>
      <vt:lpstr>Discussion Questions</vt:lpstr>
      <vt:lpstr>References</vt:lpstr>
      <vt:lpstr>THANK YOU</vt:lpstr>
      <vt:lpstr>Consistency, Availability, Partitioning (CAP), Limitations of Relational Databases, and Comparing NoSQL with RDBMS</vt:lpstr>
      <vt:lpstr>Learning Objectives</vt:lpstr>
      <vt:lpstr>PowerPoint Presentation</vt:lpstr>
      <vt:lpstr>Introducing the CAP Theorem</vt:lpstr>
      <vt:lpstr>CAP Trade-offs in Practice</vt:lpstr>
      <vt:lpstr>PowerPoint Presentation</vt:lpstr>
      <vt:lpstr>Limitations of Relational Databases</vt:lpstr>
      <vt:lpstr>How NoSQL Addresses These Limitations</vt:lpstr>
      <vt:lpstr>Real-World Example: CAP Trade-offs at Amazon DynamoDB</vt:lpstr>
      <vt:lpstr>Real-World Example: RDBMS Limitations at Twitter's Early Scale</vt:lpstr>
      <vt:lpstr>Advanced Comparison: NoSQL vs RDBMS</vt:lpstr>
      <vt:lpstr>Summary</vt:lpstr>
      <vt:lpstr>Discussion Questions</vt:lpstr>
      <vt:lpstr>References</vt:lpstr>
      <vt:lpstr>THANK YOU</vt:lpstr>
      <vt:lpstr>Managing Different Data Types: Columnar, Key-Value Stores, Triple and Graph Stores</vt:lpstr>
      <vt:lpstr>Learning Objectives</vt:lpstr>
      <vt:lpstr>PowerPoint Presentation</vt:lpstr>
      <vt:lpstr>Managing Diverse Data Types in NoSQL</vt:lpstr>
      <vt:lpstr>Columnar (Column-Family) Databases</vt:lpstr>
      <vt:lpstr>Key-Value Stores</vt:lpstr>
      <vt:lpstr>Triple Stores</vt:lpstr>
      <vt:lpstr>Real-World Example: Columnar Stores at Spotify</vt:lpstr>
      <vt:lpstr>Real-World Example: Graph Stores at LinkedIn's Economic Graph</vt:lpstr>
      <vt:lpstr>Advanced Topics: Choosing and Combining Data Stores</vt:lpstr>
      <vt:lpstr>Summary</vt:lpstr>
      <vt:lpstr>Discussion Questions</vt:lpstr>
      <vt:lpstr>References</vt:lpstr>
      <vt:lpstr>THANK YOU</vt:lpstr>
      <vt:lpstr>Document Databases and Search Engines</vt:lpstr>
      <vt:lpstr>Learning Objectives</vt:lpstr>
      <vt:lpstr>PowerPoint Presentation</vt:lpstr>
      <vt:lpstr>Introduction to Document Databases</vt:lpstr>
      <vt:lpstr>Document Database Architecture and Querying</vt:lpstr>
      <vt:lpstr>Search Engines as NoSQL Systems</vt:lpstr>
      <vt:lpstr>Inverted Indexes and Search Mechanics</vt:lpstr>
      <vt:lpstr>Real-World Example: Document Databases at Forbes</vt:lpstr>
      <vt:lpstr>Real-World Example: Search Engines at Wikipedia and GitHub</vt:lpstr>
      <vt:lpstr>Advanced Topics: Combining Document Storage and Search</vt:lpstr>
      <vt:lpstr>Summary</vt:lpstr>
      <vt:lpstr>Discussion Questions</vt:lpstr>
      <vt:lpstr>References</vt:lpstr>
      <vt:lpstr>THANK YOU</vt:lpstr>
      <vt:lpstr>Hybrid NoSQL Databases and Applying Consistency Methods</vt:lpstr>
      <vt:lpstr>Learning Objectives</vt:lpstr>
      <vt:lpstr>PowerPoint Presentation</vt:lpstr>
      <vt:lpstr>What Are Hybrid NoSQL Databases?</vt:lpstr>
      <vt:lpstr>Architecture of Multi-Model Systems</vt:lpstr>
      <vt:lpstr>Consistency Models in NoSQL</vt:lpstr>
      <vt:lpstr>Techniques for Applying Consistency</vt:lpstr>
      <vt:lpstr>Real-World Example: Hybrid Databases at eBay</vt:lpstr>
      <vt:lpstr>Real-World Example: Applying Consistency at Amazon Shopping Cart</vt:lpstr>
      <vt:lpstr>Advanced Topics: The Future of Hybrid and Consistency Strategies</vt:lpstr>
      <vt:lpstr>Summary</vt:lpstr>
      <vt:lpstr>Discussion Questions</vt:lpstr>
      <vt:lpstr>References</vt:lpstr>
      <vt:lpstr>THANK YOU</vt:lpstr>
      <vt:lpstr>ACID, BASE, and Polyglot Persistence</vt:lpstr>
      <vt:lpstr>Learning Objectives</vt:lpstr>
      <vt:lpstr>PowerPoint Presentation</vt:lpstr>
      <vt:lpstr>Understanding ACID Properties</vt:lpstr>
      <vt:lpstr>Introducing the BASE Model</vt:lpstr>
      <vt:lpstr>ACID vs BASE: A Direct Comparison</vt:lpstr>
      <vt:lpstr>What is Polyglot Persistence?</vt:lpstr>
      <vt:lpstr>Real-World Example: ACID and BASE Together at Uber</vt:lpstr>
      <vt:lpstr>Real-World Example: Polyglot Persistence at Netflix</vt:lpstr>
      <vt:lpstr>Advanced Topics: Designing for ACID, BASE, and Polyglot Architectures</vt:lpstr>
      <vt:lpstr>Summary</vt:lpstr>
      <vt:lpstr>Discussion Questions</vt:lpstr>
      <vt:lpstr>References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II</dc:title>
  <dc:creator>ashish_patidar</dc:creator>
  <cp:lastModifiedBy>H175866@365mso.com</cp:lastModifiedBy>
  <cp:revision>48</cp:revision>
  <dcterms:created xsi:type="dcterms:W3CDTF">2023-03-09T05:24:13Z</dcterms:created>
  <dcterms:modified xsi:type="dcterms:W3CDTF">2026-07-07T06:44:22Z</dcterms:modified>
</cp:coreProperties>
</file>