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svg" ContentType="image/svg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24.2-->
<p:presentation xmlns:r="http://schemas.openxmlformats.org/officeDocument/2006/relationships" xmlns:a="http://schemas.openxmlformats.org/drawingml/2006/main" xmlns:p="http://schemas.openxmlformats.org/presentationml/2006/main" saveSubsetFonts="1">
  <p:sldMasterIdLst>
    <p:sldMasterId id="2147483648" r:id="rId1"/>
    <p:sldMasterId id="2147483673" r:id="rId2"/>
    <p:sldMasterId id="2147483686" r:id="rId3"/>
    <p:sldMasterId id="2147483699" r:id="rId4"/>
    <p:sldMasterId id="2147483712" r:id="rId5"/>
    <p:sldMasterId id="2147483725" r:id="rId6"/>
    <p:sldMasterId id="2147483738" r:id="rId7"/>
    <p:sldMasterId id="2147483751" r:id="rId8"/>
  </p:sldMasterIdLst>
  <p:sldIdLst>
    <p:sldId id="259" r:id="rId9"/>
    <p:sldId id="262" r:id="rId10"/>
    <p:sldId id="265" r:id="rId11"/>
    <p:sldId id="268" r:id="rId12"/>
    <p:sldId id="271" r:id="rId13"/>
    <p:sldId id="274" r:id="rId14"/>
    <p:sldId id="277" r:id="rId15"/>
    <p:sldId id="280" r:id="rId16"/>
    <p:sldId id="283" r:id="rId17"/>
    <p:sldId id="286" r:id="rId18"/>
    <p:sldId id="289" r:id="rId19"/>
    <p:sldId id="292" r:id="rId20"/>
    <p:sldId id="295" r:id="rId21"/>
    <p:sldId id="298" r:id="rId22"/>
    <p:sldId id="301" r:id="rId23"/>
    <p:sldId id="304" r:id="rId24"/>
    <p:sldId id="307" r:id="rId25"/>
    <p:sldId id="310" r:id="rId26"/>
    <p:sldId id="313" r:id="rId27"/>
    <p:sldId id="316" r:id="rId28"/>
    <p:sldId id="319" r:id="rId29"/>
    <p:sldId id="322" r:id="rId30"/>
    <p:sldId id="325" r:id="rId31"/>
    <p:sldId id="328" r:id="rId32"/>
    <p:sldId id="331" r:id="rId33"/>
    <p:sldId id="334" r:id="rId34"/>
    <p:sldId id="337" r:id="rId35"/>
    <p:sldId id="340" r:id="rId36"/>
    <p:sldId id="343" r:id="rId37"/>
    <p:sldId id="346" r:id="rId38"/>
    <p:sldId id="349" r:id="rId39"/>
    <p:sldId id="352" r:id="rId40"/>
    <p:sldId id="355" r:id="rId41"/>
    <p:sldId id="358" r:id="rId42"/>
    <p:sldId id="361" r:id="rId43"/>
    <p:sldId id="364" r:id="rId44"/>
    <p:sldId id="367" r:id="rId45"/>
    <p:sldId id="370" r:id="rId46"/>
    <p:sldId id="373" r:id="rId47"/>
    <p:sldId id="376" r:id="rId48"/>
    <p:sldId id="379" r:id="rId49"/>
    <p:sldId id="382" r:id="rId50"/>
    <p:sldId id="385" r:id="rId51"/>
    <p:sldId id="388" r:id="rId52"/>
    <p:sldId id="391" r:id="rId53"/>
    <p:sldId id="394" r:id="rId54"/>
    <p:sldId id="397" r:id="rId55"/>
    <p:sldId id="400" r:id="rId56"/>
    <p:sldId id="403" r:id="rId57"/>
    <p:sldId id="406" r:id="rId58"/>
    <p:sldId id="409" r:id="rId59"/>
    <p:sldId id="412" r:id="rId60"/>
    <p:sldId id="415" r:id="rId61"/>
    <p:sldId id="418" r:id="rId62"/>
    <p:sldId id="421" r:id="rId63"/>
    <p:sldId id="424" r:id="rId64"/>
    <p:sldId id="427" r:id="rId65"/>
    <p:sldId id="430" r:id="rId66"/>
    <p:sldId id="433" r:id="rId67"/>
    <p:sldId id="436" r:id="rId68"/>
    <p:sldId id="439" r:id="rId69"/>
    <p:sldId id="442" r:id="rId70"/>
    <p:sldId id="445" r:id="rId71"/>
    <p:sldId id="448" r:id="rId72"/>
    <p:sldId id="451" r:id="rId73"/>
    <p:sldId id="454" r:id="rId74"/>
    <p:sldId id="457" r:id="rId75"/>
    <p:sldId id="460" r:id="rId76"/>
    <p:sldId id="463" r:id="rId77"/>
    <p:sldId id="466" r:id="rId78"/>
    <p:sldId id="469" r:id="rId79"/>
    <p:sldId id="472" r:id="rId80"/>
    <p:sldId id="475" r:id="rId81"/>
    <p:sldId id="478" r:id="rId82"/>
    <p:sldId id="481" r:id="rId83"/>
    <p:sldId id="484" r:id="rId84"/>
    <p:sldId id="487" r:id="rId85"/>
    <p:sldId id="490" r:id="rId86"/>
    <p:sldId id="493" r:id="rId87"/>
    <p:sldId id="496" r:id="rId88"/>
    <p:sldId id="499" r:id="rId89"/>
    <p:sldId id="502" r:id="rId90"/>
    <p:sldId id="505" r:id="rId91"/>
    <p:sldId id="508" r:id="rId92"/>
    <p:sldId id="511" r:id="rId93"/>
    <p:sldId id="514" r:id="rId94"/>
    <p:sldId id="517" r:id="rId95"/>
    <p:sldId id="520" r:id="rId96"/>
    <p:sldId id="523" r:id="rId97"/>
    <p:sldId id="526" r:id="rId98"/>
    <p:sldId id="529" r:id="rId99"/>
    <p:sldId id="532" r:id="rId100"/>
  </p:sldIdLst>
  <p:sldSz cx="9144000" cy="6858000"/>
  <p:notesSz cx="6858000" cy="9144000"/>
  <p:custDataLst>
    <p:tags r:id="rId10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  <p:extLs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00"/>
    <p:restoredTop sz="0"/>
  </p:normalViewPr>
  <p:slideViewPr>
    <p:cSldViewPr>
      <p:cViewPr>
        <p:scale>
          <a:sx n="73" d="100"/>
          <a:sy n="73" d="100"/>
        </p:scale>
        <p:origin x="0" y="0"/>
      </p:cViewPr>
    </p:cSldViewPr>
  </p:slideViewPr>
  <p:notesViewPr>
    <p:cSldViewPr>
      <p:cViewPr>
        <p:scale>
          <a:sx n="1" d="100"/>
          <a:sy n="1" d="100"/>
        </p:scale>
        <p:origin x="0" y="0"/>
      </p:cViewPr>
    </p:cSldViewPr>
  </p:notesViewPr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2.xml" /><Relationship Id="rId100" Type="http://schemas.openxmlformats.org/officeDocument/2006/relationships/slide" Target="slides/slide92.xml" /><Relationship Id="rId101" Type="http://schemas.openxmlformats.org/officeDocument/2006/relationships/tags" Target="tags/tag1.xml" /><Relationship Id="rId102" Type="http://schemas.openxmlformats.org/officeDocument/2006/relationships/presProps" Target="presProps.xml" /><Relationship Id="rId103" Type="http://schemas.openxmlformats.org/officeDocument/2006/relationships/viewProps" Target="viewProps.xml" /><Relationship Id="rId104" Type="http://schemas.openxmlformats.org/officeDocument/2006/relationships/theme" Target="theme/theme1.xml" /><Relationship Id="rId105" Type="http://schemas.openxmlformats.org/officeDocument/2006/relationships/tableStyles" Target="tableStyles.xml" /><Relationship Id="rId11" Type="http://schemas.openxmlformats.org/officeDocument/2006/relationships/slide" Target="slides/slide3.xml" /><Relationship Id="rId12" Type="http://schemas.openxmlformats.org/officeDocument/2006/relationships/slide" Target="slides/slide4.xml" /><Relationship Id="rId13" Type="http://schemas.openxmlformats.org/officeDocument/2006/relationships/slide" Target="slides/slide5.xml" /><Relationship Id="rId14" Type="http://schemas.openxmlformats.org/officeDocument/2006/relationships/slide" Target="slides/slide6.xml" /><Relationship Id="rId15" Type="http://schemas.openxmlformats.org/officeDocument/2006/relationships/slide" Target="slides/slide7.xml" /><Relationship Id="rId16" Type="http://schemas.openxmlformats.org/officeDocument/2006/relationships/slide" Target="slides/slide8.xml" /><Relationship Id="rId17" Type="http://schemas.openxmlformats.org/officeDocument/2006/relationships/slide" Target="slides/slide9.xml" /><Relationship Id="rId18" Type="http://schemas.openxmlformats.org/officeDocument/2006/relationships/slide" Target="slides/slide10.xml" /><Relationship Id="rId19" Type="http://schemas.openxmlformats.org/officeDocument/2006/relationships/slide" Target="slides/slide11.xml" /><Relationship Id="rId2" Type="http://schemas.openxmlformats.org/officeDocument/2006/relationships/slideMaster" Target="slideMasters/slideMaster2.xml" /><Relationship Id="rId20" Type="http://schemas.openxmlformats.org/officeDocument/2006/relationships/slide" Target="slides/slide12.xml" /><Relationship Id="rId21" Type="http://schemas.openxmlformats.org/officeDocument/2006/relationships/slide" Target="slides/slide13.xml" /><Relationship Id="rId22" Type="http://schemas.openxmlformats.org/officeDocument/2006/relationships/slide" Target="slides/slide14.xml" /><Relationship Id="rId23" Type="http://schemas.openxmlformats.org/officeDocument/2006/relationships/slide" Target="slides/slide15.xml" /><Relationship Id="rId24" Type="http://schemas.openxmlformats.org/officeDocument/2006/relationships/slide" Target="slides/slide16.xml" /><Relationship Id="rId25" Type="http://schemas.openxmlformats.org/officeDocument/2006/relationships/slide" Target="slides/slide17.xml" /><Relationship Id="rId26" Type="http://schemas.openxmlformats.org/officeDocument/2006/relationships/slide" Target="slides/slide18.xml" /><Relationship Id="rId27" Type="http://schemas.openxmlformats.org/officeDocument/2006/relationships/slide" Target="slides/slide19.xml" /><Relationship Id="rId28" Type="http://schemas.openxmlformats.org/officeDocument/2006/relationships/slide" Target="slides/slide20.xml" /><Relationship Id="rId29" Type="http://schemas.openxmlformats.org/officeDocument/2006/relationships/slide" Target="slides/slide21.xml" /><Relationship Id="rId3" Type="http://schemas.openxmlformats.org/officeDocument/2006/relationships/slideMaster" Target="slideMasters/slideMaster3.xml" /><Relationship Id="rId30" Type="http://schemas.openxmlformats.org/officeDocument/2006/relationships/slide" Target="slides/slide22.xml" /><Relationship Id="rId31" Type="http://schemas.openxmlformats.org/officeDocument/2006/relationships/slide" Target="slides/slide23.xml" /><Relationship Id="rId32" Type="http://schemas.openxmlformats.org/officeDocument/2006/relationships/slide" Target="slides/slide24.xml" /><Relationship Id="rId33" Type="http://schemas.openxmlformats.org/officeDocument/2006/relationships/slide" Target="slides/slide25.xml" /><Relationship Id="rId34" Type="http://schemas.openxmlformats.org/officeDocument/2006/relationships/slide" Target="slides/slide26.xml" /><Relationship Id="rId35" Type="http://schemas.openxmlformats.org/officeDocument/2006/relationships/slide" Target="slides/slide27.xml" /><Relationship Id="rId36" Type="http://schemas.openxmlformats.org/officeDocument/2006/relationships/slide" Target="slides/slide28.xml" /><Relationship Id="rId37" Type="http://schemas.openxmlformats.org/officeDocument/2006/relationships/slide" Target="slides/slide29.xml" /><Relationship Id="rId38" Type="http://schemas.openxmlformats.org/officeDocument/2006/relationships/slide" Target="slides/slide30.xml" /><Relationship Id="rId39" Type="http://schemas.openxmlformats.org/officeDocument/2006/relationships/slide" Target="slides/slide31.xml" /><Relationship Id="rId4" Type="http://schemas.openxmlformats.org/officeDocument/2006/relationships/slideMaster" Target="slideMasters/slideMaster4.xml" /><Relationship Id="rId40" Type="http://schemas.openxmlformats.org/officeDocument/2006/relationships/slide" Target="slides/slide32.xml" /><Relationship Id="rId41" Type="http://schemas.openxmlformats.org/officeDocument/2006/relationships/slide" Target="slides/slide33.xml" /><Relationship Id="rId42" Type="http://schemas.openxmlformats.org/officeDocument/2006/relationships/slide" Target="slides/slide34.xml" /><Relationship Id="rId43" Type="http://schemas.openxmlformats.org/officeDocument/2006/relationships/slide" Target="slides/slide35.xml" /><Relationship Id="rId44" Type="http://schemas.openxmlformats.org/officeDocument/2006/relationships/slide" Target="slides/slide36.xml" /><Relationship Id="rId45" Type="http://schemas.openxmlformats.org/officeDocument/2006/relationships/slide" Target="slides/slide37.xml" /><Relationship Id="rId46" Type="http://schemas.openxmlformats.org/officeDocument/2006/relationships/slide" Target="slides/slide38.xml" /><Relationship Id="rId47" Type="http://schemas.openxmlformats.org/officeDocument/2006/relationships/slide" Target="slides/slide39.xml" /><Relationship Id="rId48" Type="http://schemas.openxmlformats.org/officeDocument/2006/relationships/slide" Target="slides/slide40.xml" /><Relationship Id="rId49" Type="http://schemas.openxmlformats.org/officeDocument/2006/relationships/slide" Target="slides/slide41.xml" /><Relationship Id="rId5" Type="http://schemas.openxmlformats.org/officeDocument/2006/relationships/slideMaster" Target="slideMasters/slideMaster5.xml" /><Relationship Id="rId50" Type="http://schemas.openxmlformats.org/officeDocument/2006/relationships/slide" Target="slides/slide42.xml" /><Relationship Id="rId51" Type="http://schemas.openxmlformats.org/officeDocument/2006/relationships/slide" Target="slides/slide43.xml" /><Relationship Id="rId52" Type="http://schemas.openxmlformats.org/officeDocument/2006/relationships/slide" Target="slides/slide44.xml" /><Relationship Id="rId53" Type="http://schemas.openxmlformats.org/officeDocument/2006/relationships/slide" Target="slides/slide45.xml" /><Relationship Id="rId54" Type="http://schemas.openxmlformats.org/officeDocument/2006/relationships/slide" Target="slides/slide46.xml" /><Relationship Id="rId55" Type="http://schemas.openxmlformats.org/officeDocument/2006/relationships/slide" Target="slides/slide47.xml" /><Relationship Id="rId56" Type="http://schemas.openxmlformats.org/officeDocument/2006/relationships/slide" Target="slides/slide48.xml" /><Relationship Id="rId57" Type="http://schemas.openxmlformats.org/officeDocument/2006/relationships/slide" Target="slides/slide49.xml" /><Relationship Id="rId58" Type="http://schemas.openxmlformats.org/officeDocument/2006/relationships/slide" Target="slides/slide50.xml" /><Relationship Id="rId59" Type="http://schemas.openxmlformats.org/officeDocument/2006/relationships/slide" Target="slides/slide51.xml" /><Relationship Id="rId6" Type="http://schemas.openxmlformats.org/officeDocument/2006/relationships/slideMaster" Target="slideMasters/slideMaster6.xml" /><Relationship Id="rId60" Type="http://schemas.openxmlformats.org/officeDocument/2006/relationships/slide" Target="slides/slide52.xml" /><Relationship Id="rId61" Type="http://schemas.openxmlformats.org/officeDocument/2006/relationships/slide" Target="slides/slide53.xml" /><Relationship Id="rId62" Type="http://schemas.openxmlformats.org/officeDocument/2006/relationships/slide" Target="slides/slide54.xml" /><Relationship Id="rId63" Type="http://schemas.openxmlformats.org/officeDocument/2006/relationships/slide" Target="slides/slide55.xml" /><Relationship Id="rId64" Type="http://schemas.openxmlformats.org/officeDocument/2006/relationships/slide" Target="slides/slide56.xml" /><Relationship Id="rId65" Type="http://schemas.openxmlformats.org/officeDocument/2006/relationships/slide" Target="slides/slide57.xml" /><Relationship Id="rId66" Type="http://schemas.openxmlformats.org/officeDocument/2006/relationships/slide" Target="slides/slide58.xml" /><Relationship Id="rId67" Type="http://schemas.openxmlformats.org/officeDocument/2006/relationships/slide" Target="slides/slide59.xml" /><Relationship Id="rId68" Type="http://schemas.openxmlformats.org/officeDocument/2006/relationships/slide" Target="slides/slide60.xml" /><Relationship Id="rId69" Type="http://schemas.openxmlformats.org/officeDocument/2006/relationships/slide" Target="slides/slide61.xml" /><Relationship Id="rId7" Type="http://schemas.openxmlformats.org/officeDocument/2006/relationships/slideMaster" Target="slideMasters/slideMaster7.xml" /><Relationship Id="rId70" Type="http://schemas.openxmlformats.org/officeDocument/2006/relationships/slide" Target="slides/slide62.xml" /><Relationship Id="rId71" Type="http://schemas.openxmlformats.org/officeDocument/2006/relationships/slide" Target="slides/slide63.xml" /><Relationship Id="rId72" Type="http://schemas.openxmlformats.org/officeDocument/2006/relationships/slide" Target="slides/slide64.xml" /><Relationship Id="rId73" Type="http://schemas.openxmlformats.org/officeDocument/2006/relationships/slide" Target="slides/slide65.xml" /><Relationship Id="rId74" Type="http://schemas.openxmlformats.org/officeDocument/2006/relationships/slide" Target="slides/slide66.xml" /><Relationship Id="rId75" Type="http://schemas.openxmlformats.org/officeDocument/2006/relationships/slide" Target="slides/slide67.xml" /><Relationship Id="rId76" Type="http://schemas.openxmlformats.org/officeDocument/2006/relationships/slide" Target="slides/slide68.xml" /><Relationship Id="rId77" Type="http://schemas.openxmlformats.org/officeDocument/2006/relationships/slide" Target="slides/slide69.xml" /><Relationship Id="rId78" Type="http://schemas.openxmlformats.org/officeDocument/2006/relationships/slide" Target="slides/slide70.xml" /><Relationship Id="rId79" Type="http://schemas.openxmlformats.org/officeDocument/2006/relationships/slide" Target="slides/slide71.xml" /><Relationship Id="rId8" Type="http://schemas.openxmlformats.org/officeDocument/2006/relationships/slideMaster" Target="slideMasters/slideMaster8.xml" /><Relationship Id="rId80" Type="http://schemas.openxmlformats.org/officeDocument/2006/relationships/slide" Target="slides/slide72.xml" /><Relationship Id="rId81" Type="http://schemas.openxmlformats.org/officeDocument/2006/relationships/slide" Target="slides/slide73.xml" /><Relationship Id="rId82" Type="http://schemas.openxmlformats.org/officeDocument/2006/relationships/slide" Target="slides/slide74.xml" /><Relationship Id="rId83" Type="http://schemas.openxmlformats.org/officeDocument/2006/relationships/slide" Target="slides/slide75.xml" /><Relationship Id="rId84" Type="http://schemas.openxmlformats.org/officeDocument/2006/relationships/slide" Target="slides/slide76.xml" /><Relationship Id="rId85" Type="http://schemas.openxmlformats.org/officeDocument/2006/relationships/slide" Target="slides/slide77.xml" /><Relationship Id="rId86" Type="http://schemas.openxmlformats.org/officeDocument/2006/relationships/slide" Target="slides/slide78.xml" /><Relationship Id="rId87" Type="http://schemas.openxmlformats.org/officeDocument/2006/relationships/slide" Target="slides/slide79.xml" /><Relationship Id="rId88" Type="http://schemas.openxmlformats.org/officeDocument/2006/relationships/slide" Target="slides/slide80.xml" /><Relationship Id="rId89" Type="http://schemas.openxmlformats.org/officeDocument/2006/relationships/slide" Target="slides/slide81.xml" /><Relationship Id="rId9" Type="http://schemas.openxmlformats.org/officeDocument/2006/relationships/slide" Target="slides/slide1.xml" /><Relationship Id="rId90" Type="http://schemas.openxmlformats.org/officeDocument/2006/relationships/slide" Target="slides/slide82.xml" /><Relationship Id="rId91" Type="http://schemas.openxmlformats.org/officeDocument/2006/relationships/slide" Target="slides/slide83.xml" /><Relationship Id="rId92" Type="http://schemas.openxmlformats.org/officeDocument/2006/relationships/slide" Target="slides/slide84.xml" /><Relationship Id="rId93" Type="http://schemas.openxmlformats.org/officeDocument/2006/relationships/slide" Target="slides/slide85.xml" /><Relationship Id="rId94" Type="http://schemas.openxmlformats.org/officeDocument/2006/relationships/slide" Target="slides/slide86.xml" /><Relationship Id="rId95" Type="http://schemas.openxmlformats.org/officeDocument/2006/relationships/slide" Target="slides/slide87.xml" /><Relationship Id="rId96" Type="http://schemas.openxmlformats.org/officeDocument/2006/relationships/slide" Target="slides/slide88.xml" /><Relationship Id="rId97" Type="http://schemas.openxmlformats.org/officeDocument/2006/relationships/slide" Target="slides/slide89.xml" /><Relationship Id="rId98" Type="http://schemas.openxmlformats.org/officeDocument/2006/relationships/slide" Target="slides/slide90.xml" /><Relationship Id="rId99" Type="http://schemas.openxmlformats.org/officeDocument/2006/relationships/slide" Target="slides/slide91.xml" /></Relationship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2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2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1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1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1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1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1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2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2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2.xml" /></Relationships>
</file>

<file path=ppt/slideLayouts/_rels/slideLayout2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2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_rels/slideLayout2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3.xml" /></Relationships>
</file>

<file path=ppt/slideLayouts/_rels/slideLayout2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3.xml" /></Relationships>
</file>

<file path=ppt/slideLayouts/_rels/slideLayout2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2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2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2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3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3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3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3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3.xml" /></Relationships>
</file>

<file path=ppt/slideLayouts/_rels/slideLayout3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3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_rels/slideLayout3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4.xml" /></Relationships>
</file>

<file path=ppt/slideLayouts/_rels/slideLayout3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4.xml" /></Relationships>
</file>

<file path=ppt/slideLayouts/_rels/slideLayout3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3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4.xml" /></Relationships>
</file>

<file path=ppt/slideLayouts/_rels/slideLayout4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4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_rels/slideLayout4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5.xml" /></Relationships>
</file>

<file path=ppt/slideLayouts/_rels/slideLayout4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5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5.xml" /></Relationships>
</file>

<file path=ppt/slideLayouts/_rels/slideLayout5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5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6.xml" /></Relationships>
</file>

<file path=ppt/slideLayouts/_rels/slideLayout6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6.xml" /></Relationships>
</file>

<file path=ppt/slideLayouts/_rels/slideLayout6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6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6.xml" /></Relationships>
</file>

<file path=ppt/slideLayouts/_rels/slideLayout7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6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_rels/slideLayout7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7.xml" /></Relationships>
</file>

<file path=ppt/slideLayouts/_rels/slideLayout7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7.xml" /></Relationships>
</file>

<file path=ppt/slideLayouts/_rels/slideLayout7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7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7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7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7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7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8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8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7.xml" /></Relationships>
</file>

<file path=ppt/slideLayouts/_rels/slideLayout8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7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_rels/slideLayout8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png" /><Relationship Id="rId3" Type="http://schemas.openxmlformats.org/officeDocument/2006/relationships/image" Target="../media/image3.png" /><Relationship Id="rId4" Type="http://schemas.openxmlformats.org/officeDocument/2006/relationships/slideMaster" Target="../slideMasters/slideMaster8.xml" /></Relationships>
</file>

<file path=ppt/slideLayouts/_rels/slideLayout8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image" Target="../media/image8.png" /><Relationship Id="rId6" Type="http://schemas.openxmlformats.org/officeDocument/2006/relationships/slideMaster" Target="../slideMasters/slideMaster8.xml" /></Relationships>
</file>

<file path=ppt/slideLayouts/_rels/slideLayout8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8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8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8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9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9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9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9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4.png" /><Relationship Id="rId2" Type="http://schemas.openxmlformats.org/officeDocument/2006/relationships/image" Target="../media/image5.png" /><Relationship Id="rId3" Type="http://schemas.openxmlformats.org/officeDocument/2006/relationships/image" Target="../media/image6.png" /><Relationship Id="rId4" Type="http://schemas.openxmlformats.org/officeDocument/2006/relationships/image" Target="../media/image7.svg" /><Relationship Id="rId5" Type="http://schemas.openxmlformats.org/officeDocument/2006/relationships/slideMaster" Target="../slideMasters/slideMaster8.xml" /></Relationships>
</file>

<file path=ppt/slideLayouts/_rels/slideLayout9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10" Type="http://schemas.openxmlformats.org/officeDocument/2006/relationships/image" Target="../media/image17.png" /><Relationship Id="rId11" Type="http://schemas.openxmlformats.org/officeDocument/2006/relationships/slideMaster" Target="../slideMasters/slideMaster8.xml" /><Relationship Id="rId2" Type="http://schemas.openxmlformats.org/officeDocument/2006/relationships/image" Target="../media/image9.png" /><Relationship Id="rId3" Type="http://schemas.openxmlformats.org/officeDocument/2006/relationships/image" Target="../media/image10.svg" /><Relationship Id="rId4" Type="http://schemas.openxmlformats.org/officeDocument/2006/relationships/image" Target="../media/image11.png" /><Relationship Id="rId5" Type="http://schemas.openxmlformats.org/officeDocument/2006/relationships/image" Target="../media/image12.svg" /><Relationship Id="rId6" Type="http://schemas.openxmlformats.org/officeDocument/2006/relationships/image" Target="../media/image13.png" /><Relationship Id="rId7" Type="http://schemas.openxmlformats.org/officeDocument/2006/relationships/image" Target="../media/image14.svg" /><Relationship Id="rId8" Type="http://schemas.openxmlformats.org/officeDocument/2006/relationships/image" Target="../media/image15.png" /><Relationship Id="rId9" Type="http://schemas.openxmlformats.org/officeDocument/2006/relationships/image" Target="../media/image16.svg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 title=""/>
          <p:cNvSpPr>
            <a:spLocks noGrp="1"/>
          </p:cNvSpPr>
          <p:nvPr>
            <p:ph type="subTitle" idx="1"/>
          </p:nvPr>
        </p:nvSpPr>
        <p:spPr/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0AA1599-27F9-4B97-AC8E-146B202E7E0F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 title="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5C480F02-8BC5-4A24-B443-065FD20686C6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Vertical Title 1" title=""/>
          <p:cNvSpPr>
            <a:spLocks noGrp="1"/>
          </p:cNvSpPr>
          <p:nvPr>
            <p:ph type="title" orient="vert"/>
          </p:nvPr>
        </p:nvSpPr>
        <p:spPr/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 title="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6441B58-7A1D-4AE1-BFB6-05287C8947D2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ADA344E-1280-4A01-B335-415A95696C48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2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DE4B7708-393B-4495-B5FB-16F96DCA62D0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3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sz="half"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 title="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E192441E-78EA-4AA0-B1CF-C27F61CE5F16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4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 title=""/>
          <p:cNvSpPr>
            <a:spLocks noGrp="1"/>
          </p:cNvSpPr>
          <p:nvPr>
            <p:ph sz="half" idx="2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 title=""/>
          <p:cNvSpPr>
            <a:spLocks noGrp="1"/>
          </p:cNvSpPr>
          <p:nvPr>
            <p:ph type="body" sz="quarter" idx="3"/>
          </p:nvPr>
        </p:nvSpPr>
        <p:spPr/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 title=""/>
          <p:cNvSpPr>
            <a:spLocks noGrp="1"/>
          </p:cNvSpPr>
          <p:nvPr>
            <p:ph sz="quarter" idx="4"/>
          </p:nvPr>
        </p:nvSpPr>
        <p:spPr/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 title=""/>
          <p:cNvSpPr>
            <a:spLocks noGrp="1"/>
          </p:cNvSpPr>
          <p:nvPr>
            <p:ph type="dt" sz="half" idx="5"/>
          </p:nvPr>
        </p:nvSpPr>
        <p:spPr/>
        <p:txBody>
          <a:bodyPr/>
          <a:lstStyle/>
          <a:p>
            <a:fld id="{2D6AC327-28A6-4D30-A87B-C9ACA86EF545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8" name="Footer Placeholder 7" title=""/>
          <p:cNvSpPr>
            <a:spLocks noGrp="1"/>
          </p:cNvSpPr>
          <p:nvPr>
            <p:ph type="ftr" sz="quarter" idx="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 title=""/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5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 title=""/>
          <p:cNvSpPr>
            <a:spLocks noGrp="1"/>
          </p:cNvSpPr>
          <p:nvPr>
            <p:ph type="dt" sz="half" idx="1"/>
          </p:nvPr>
        </p:nvSpPr>
        <p:spPr/>
        <p:txBody>
          <a:bodyPr/>
          <a:lstStyle/>
          <a:p>
            <a:fld id="{9C1AE620-933F-4D78-84F9-433CC1A42A33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4" name="Footer Placeholder 3" title=""/>
          <p:cNvSpPr>
            <a:spLocks noGrp="1"/>
          </p:cNvSpPr>
          <p:nvPr>
            <p:ph type="ftr"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 title=""/>
          <p:cNvSpPr>
            <a:spLocks noGrp="1"/>
          </p:cNvSpPr>
          <p:nvPr>
            <p:ph type="sldNum" sz="quarter" idx="3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6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Date Placeholder 1" title=""/>
          <p:cNvSpPr>
            <a:spLocks noGrp="1"/>
          </p:cNvSpPr>
          <p:nvPr>
            <p:ph type="dt" sz="half"/>
          </p:nvPr>
        </p:nvSpPr>
        <p:spPr/>
        <p:txBody>
          <a:bodyPr/>
          <a:lstStyle/>
          <a:p>
            <a:fld id="{9A1D84FB-C44C-4FD6-AA75-9FCBC6238FEC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3" name="Footer Placeholder 2" title=""/>
          <p:cNvSpPr>
            <a:spLocks noGrp="1"/>
          </p:cNvSpPr>
          <p:nvPr>
            <p:ph type="ftr" sz="quarter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 title=""/>
          <p:cNvSpPr>
            <a:spLocks noGrp="1"/>
          </p:cNvSpPr>
          <p:nvPr>
            <p:ph type="sldNum" sz="quarter" idx="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7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 title="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 title="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2B7049B0-EE19-466A-A949-717A35DE918D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8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9144000" cy="685799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2D007B-2D23-25BC-3840-8B44EAE5DA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8660" y="2836506"/>
            <a:ext cx="7199034" cy="1942536"/>
          </a:xfrm>
        </p:spPr>
        <p:txBody>
          <a:bodyPr anchor="b">
            <a:normAutofit/>
          </a:bodyPr>
          <a:lstStyle>
            <a:lvl1pPr algn="l">
              <a:defRPr sz="45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AD05245-A962-B22A-4DDB-C3B335E645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8660" y="5108704"/>
            <a:ext cx="6858000" cy="605502"/>
          </a:xfrm>
        </p:spPr>
        <p:txBody>
          <a:bodyPr>
            <a:normAutofit/>
          </a:bodyPr>
          <a:lstStyle>
            <a:lvl1pPr marL="0" indent="0" algn="l">
              <a:buNone/>
              <a:defRPr sz="2700">
                <a:solidFill>
                  <a:schemeClr val="bg1"/>
                </a:solidFill>
                <a:latin typeface="+mj-lt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400"/>
            <a:ext cx="2363444" cy="68681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C26ABD9-40D7-AA22-F0C1-650D3C21A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" y="6334744"/>
            <a:ext cx="1293989" cy="365792"/>
          </a:xfrm>
          <a:prstGeom prst="rect">
            <a:avLst/>
          </a:prstGeom>
        </p:spPr>
      </p:pic>
    </p:spTree>
    <p:extLst>
      <p:ext uri="{BB962C8B-B14F-4D97-AF65-F5344CB8AC3E}">
        <p14:creationId val="373906152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48D5A62-614B-2D12-4D2F-EBF4440B03D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303836C-3920-B8E1-6601-C5C5446BE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7DDB8D-FC27-13BF-343B-91B6E648E7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7FC482-F850-8020-F4D8-5B9804E9B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4641A13F-9C9A-7798-CC1C-CE523E7B96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8AA40A-965E-4A63-9800-522E13EED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180655E-9533-1F3E-EE1F-400B7CC42A2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1" r="25323" b="911"/>
          <a:stretch>
            <a:fillRect/>
          </a:stretch>
        </p:blipFill>
        <p:spPr>
          <a:xfrm>
            <a:off x="1" y="0"/>
            <a:ext cx="9123005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563A23-3EFF-38EB-A383-397C48DB7BBD}"/>
              </a:ext>
            </a:extLst>
          </p:cNvPr>
          <p:cNvSpPr/>
          <p:nvPr/>
        </p:nvSpPr>
        <p:spPr>
          <a:xfrm>
            <a:off x="0" y="0"/>
            <a:ext cx="259773" cy="42197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A32BE1-F42E-110C-83BF-0ACBAA7288E6}"/>
              </a:ext>
            </a:extLst>
          </p:cNvPr>
          <p:cNvSpPr/>
          <p:nvPr/>
        </p:nvSpPr>
        <p:spPr>
          <a:xfrm>
            <a:off x="0" y="4219720"/>
            <a:ext cx="259773" cy="263827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6C126F-E72F-28EC-ED77-1AAD54999D83}"/>
              </a:ext>
            </a:extLst>
          </p:cNvPr>
          <p:cNvCxnSpPr/>
          <p:nvPr/>
        </p:nvCxnSpPr>
        <p:spPr>
          <a:xfrm>
            <a:off x="685800" y="6280030"/>
            <a:ext cx="1397480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val="253239374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05CB1EB-93F5-153E-4764-E6319385D9EA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4E9C18-36D4-1EE7-007E-6520B516F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F4AB9D-F129-1D0A-3F18-30A01E3CC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D8542C-570A-B982-EE49-D7BE0A03C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79EF8714-2E62-9E33-0635-B316E158EC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6914BD-BC5D-E404-E474-87D0704C84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7846057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17A5C9C-15EB-E01C-A21A-71D8E8B7B44E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7D6001B-3DD9-17F0-8DD5-9C726E119C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0DF940-4841-13C0-050D-C893010CE0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A22BF0-4C09-EE31-F1E7-CE5F45A8AA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F9AE5F-CE26-D80C-F042-86377F8A6D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622AC294-F3E3-1F24-5352-81AB4060EB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68E6FF1-74DD-DB97-8000-750655DC31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409710619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D3521FE-8074-3AEE-08BB-863228D4A20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4051E9-43BD-C793-F812-C8B2D5C751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F60C-4123-6B76-0C69-9257E0884C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28564-DC70-E696-0B34-9B756C5B4D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A1411CD-ADCF-8C75-C21B-9C8189CDDC5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>
                <a:solidFill>
                  <a:schemeClr val="bg2"/>
                </a:solidFill>
                <a:latin typeface="Zilla Slab" pitchFamily="2" charset="0"/>
                <a:ea typeface="Zilla Slab" pitchFamily="2" charset="0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A3D30F-8257-0773-224C-A80FD7DCC39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4CB09F-AA67-425D-8664-92FF321FB4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D9773CB4-AA79-2B87-C13D-416A1743F2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51C8CC7-5103-852D-2638-5633A716F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771279626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C190A96-BFCE-EFBD-CCDA-D7646C83B4CD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D80C1EC-5C4F-4BB4-1D23-1BB6D97E2B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ACC1866-2580-DF83-1482-67DBCC2EA1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06928A15-0FAE-3D7A-BE88-D42ED256BE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03D672C-222C-01AE-E0B6-93D6FE1ABD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237252324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1" title="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title=""/>
          <p:cNvSpPr>
            <a:spLocks noGrp="1"/>
          </p:cNvSpPr>
          <p:nvPr>
            <p:ph type="pic" idx="1"/>
          </p:nvPr>
        </p:nvSpPr>
        <p:spPr/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 title=""/>
          <p:cNvSpPr>
            <a:spLocks noGrp="1"/>
          </p:cNvSpPr>
          <p:nvPr>
            <p:ph type="body" sz="half" idx="2"/>
          </p:nvPr>
        </p:nvSpPr>
        <p:spPr/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 title=""/>
          <p:cNvSpPr>
            <a:spLocks noGrp="1"/>
          </p:cNvSpPr>
          <p:nvPr>
            <p:ph type="dt" sz="half" idx="3"/>
          </p:nvPr>
        </p:nvSpPr>
        <p:spPr/>
        <p:txBody>
          <a:bodyPr/>
          <a:lstStyle/>
          <a:p>
            <a:fld id="{86C09D03-E78F-468E-A320-AC9DCE1BC250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6" name="Footer Placeholder 5" title="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 title="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/>
  <p:timing/>
</p:sldLayout>
</file>

<file path=ppt/slideLayouts/slideLayout9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0B72897-6F99-23F4-62FA-97B44DE86C6F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B4B1E94-09C1-BD0F-9C7D-EA10237B86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12804975-758F-47E4-93AA-69CA81807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3EE3F8D-94C6-6090-7F45-0140F68D96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62889906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EA1E715-A3C2-1062-72BA-AA6101EFDBAB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C33B173-896D-3270-D196-9EA3CDED3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64532D-27C9-84A8-A21E-F55F54262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009652A-3B8E-D6FE-0C51-AD79BCB11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A6FED96-33F4-AE85-1943-38B458CA6C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76CCEDC5-EC77-FE15-57BB-7AAC4B5333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09DCED4-9B61-CDC1-9F25-4418EED76E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066077871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EF93E89-EC43-508C-91D2-FE01949F0ED8}"/>
              </a:ext>
            </a:extLst>
          </p:cNvPr>
          <p:cNvSpPr/>
          <p:nvPr/>
        </p:nvSpPr>
        <p:spPr>
          <a:xfrm>
            <a:off x="3807619" y="885826"/>
            <a:ext cx="4706540" cy="4983163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135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EC8168B-13D2-605D-EF13-8460F434101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864C21-F58A-694E-BDDF-DDA23E0F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112838"/>
          </a:xfrm>
        </p:spPr>
        <p:txBody>
          <a:bodyPr anchor="b"/>
          <a:lstStyle>
            <a:lvl1pPr>
              <a:defRPr sz="2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5008F3-14EF-C275-5009-54A6C0948E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549378" cy="4737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9828B4C-F206-DE18-A860-B2259AF8DF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78718"/>
            <a:ext cx="2949178" cy="4290269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050AA15-91AB-ED53-47E2-7B26433444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6C2B2FDC-3E39-80E3-47A9-F14E0B22DB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A1E7417-7698-6DAD-F799-E94ADF9A91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887507363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A768AD05-1982-0DF0-DB84-69992E3B47C6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D0D3381-9A33-CDE6-A465-39D508AD7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A21791-0209-93DE-4383-04DAF66454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507BB1-3659-8D23-FA89-EA4F4D60D6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DA12D315-2DC9-AE52-4820-DBFE1FD82A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0BA133-188F-1018-3011-9894D2759E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2495335538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D6172AF-7DA8-B4AB-77FD-93C3CDDBF749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7102" y="1"/>
            <a:ext cx="326899" cy="432817"/>
          </a:xfrm>
          <a:prstGeom prst="rect">
            <a:avLst/>
          </a:prstGeom>
        </p:spPr>
      </p:pic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514317-5D4A-3C1D-4027-E4A77FCE8B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BE6995-F9A4-0689-FA08-AC65CBECF2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04AF2B0-44DA-FC23-665D-75C23412D4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251" y="6356350"/>
            <a:ext cx="1293989" cy="365792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1EBA1BCB-5D76-4F42-E4D9-407309BC6F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515350" y="5986786"/>
            <a:ext cx="404603" cy="61723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9CA00D-4A52-8A7A-BE74-13E98B5DA6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8403" y="39526"/>
            <a:ext cx="4046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1665701180"/>
      </p:ext>
    </p:extLst>
  </p:cSld>
  <p:clrMapOvr>
    <a:masterClrMapping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 name="1_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121B6C1D-9A58-FCFD-FC59-B83B334775B0}"/>
              </a:ext>
            </a:extLst>
          </p:cNvPr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796"/>
            <a:ext cx="9144000" cy="6857998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1C00A59F-5699-FFEC-05E4-084B9D01F5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9272" y="3032254"/>
            <a:ext cx="256526" cy="376238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572AEE09-A5AD-AA06-48E6-898E033BA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32334" y="3926565"/>
            <a:ext cx="230400" cy="384000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A01C56E0-4FF4-A49E-65BE-5A1BF232E4D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5582" y="4758612"/>
            <a:ext cx="303907" cy="405209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CDEF55D3-82EA-2BAF-B8BF-6C8795BCED9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32334" y="5676372"/>
            <a:ext cx="2379641" cy="3760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1E589B6-88B9-49D6-0916-921E66203BF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1" y="1041399"/>
            <a:ext cx="3570428" cy="1037560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659A0B0B-6155-1E7E-4087-A0497CBDBD27}"/>
              </a:ext>
            </a:extLst>
          </p:cNvPr>
          <p:cNvSpPr txBox="1"/>
          <p:nvPr/>
        </p:nvSpPr>
        <p:spPr>
          <a:xfrm>
            <a:off x="1221580" y="3921043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0731 3111500, 0731 3111501 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AC9BAA4C-4941-92F4-0508-9A086B1782D0}"/>
              </a:ext>
            </a:extLst>
          </p:cNvPr>
          <p:cNvSpPr txBox="1"/>
          <p:nvPr/>
        </p:nvSpPr>
        <p:spPr>
          <a:xfrm>
            <a:off x="1221581" y="4797554"/>
            <a:ext cx="6305550" cy="405209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www.medicaps.ac.in</a:t>
            </a:r>
          </a:p>
        </p:txBody>
      </p:sp>
      <p:sp>
        <p:nvSpPr>
          <p:cNvPr id="28" name="Subtitle 2">
            <a:extLst>
              <a:ext uri="{FF2B5EF4-FFF2-40B4-BE49-F238E27FC236}">
                <a16:creationId xmlns:a16="http://schemas.microsoft.com/office/drawing/2014/main" id="{A505A0EF-09C3-A69E-1757-50EC79E03CA8}"/>
              </a:ext>
            </a:extLst>
          </p:cNvPr>
          <p:cNvSpPr txBox="1"/>
          <p:nvPr/>
        </p:nvSpPr>
        <p:spPr>
          <a:xfrm>
            <a:off x="1221580" y="3030245"/>
            <a:ext cx="6345080" cy="363958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>
            <a:defPPr>
              <a:defRPr lang="en-US"/>
            </a:defPPr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>
                <a:solidFill>
                  <a:schemeClr val="tx1"/>
                </a:solidFill>
              </a:rPr>
              <a:t>A.B. Road, Pigdamber, Rau, Indore – 453331 </a:t>
            </a:r>
          </a:p>
        </p:txBody>
      </p:sp>
    </p:spTree>
    <p:extLst>
      <p:ext uri="{BB962C8B-B14F-4D97-AF65-F5344CB8AC3E}">
        <p14:creationId val="32110302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/>
  <p:timing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Relationship Id="rId10" Type="http://schemas.openxmlformats.org/officeDocument/2006/relationships/slideLayout" Target="../slideLayouts/slideLayout21.xml" /><Relationship Id="rId11" Type="http://schemas.openxmlformats.org/officeDocument/2006/relationships/slideLayout" Target="../slideLayouts/slideLayout22.xml" /><Relationship Id="rId12" Type="http://schemas.openxmlformats.org/officeDocument/2006/relationships/slideLayout" Target="../slideLayouts/slideLayout23.xml" /><Relationship Id="rId13" Type="http://schemas.openxmlformats.org/officeDocument/2006/relationships/theme" Target="../theme/theme2.xml" /><Relationship Id="rId2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14.xml" /><Relationship Id="rId4" Type="http://schemas.openxmlformats.org/officeDocument/2006/relationships/slideLayout" Target="../slideLayouts/slideLayout15.xml" /><Relationship Id="rId5" Type="http://schemas.openxmlformats.org/officeDocument/2006/relationships/slideLayout" Target="../slideLayouts/slideLayout16.xml" /><Relationship Id="rId6" Type="http://schemas.openxmlformats.org/officeDocument/2006/relationships/slideLayout" Target="../slideLayouts/slideLayout17.xml" /><Relationship Id="rId7" Type="http://schemas.openxmlformats.org/officeDocument/2006/relationships/slideLayout" Target="../slideLayouts/slideLayout18.xml" /><Relationship Id="rId8" Type="http://schemas.openxmlformats.org/officeDocument/2006/relationships/slideLayout" Target="../slideLayouts/slideLayout19.xml" /><Relationship Id="rId9" Type="http://schemas.openxmlformats.org/officeDocument/2006/relationships/slideLayout" Target="../slideLayouts/slideLayout20.xml" /></Relationships>
</file>

<file path=ppt/slideMasters/_rels/slideMaster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Relationship Id="rId10" Type="http://schemas.openxmlformats.org/officeDocument/2006/relationships/slideLayout" Target="../slideLayouts/slideLayout33.xml" /><Relationship Id="rId11" Type="http://schemas.openxmlformats.org/officeDocument/2006/relationships/slideLayout" Target="../slideLayouts/slideLayout34.xml" /><Relationship Id="rId12" Type="http://schemas.openxmlformats.org/officeDocument/2006/relationships/slideLayout" Target="../slideLayouts/slideLayout35.xml" /><Relationship Id="rId13" Type="http://schemas.openxmlformats.org/officeDocument/2006/relationships/theme" Target="../theme/theme3.xml" /><Relationship Id="rId2" Type="http://schemas.openxmlformats.org/officeDocument/2006/relationships/slideLayout" Target="../slideLayouts/slideLayout25.xml" /><Relationship Id="rId3" Type="http://schemas.openxmlformats.org/officeDocument/2006/relationships/slideLayout" Target="../slideLayouts/slideLayout26.xml" /><Relationship Id="rId4" Type="http://schemas.openxmlformats.org/officeDocument/2006/relationships/slideLayout" Target="../slideLayouts/slideLayout27.xml" /><Relationship Id="rId5" Type="http://schemas.openxmlformats.org/officeDocument/2006/relationships/slideLayout" Target="../slideLayouts/slideLayout28.xml" /><Relationship Id="rId6" Type="http://schemas.openxmlformats.org/officeDocument/2006/relationships/slideLayout" Target="../slideLayouts/slideLayout29.xml" /><Relationship Id="rId7" Type="http://schemas.openxmlformats.org/officeDocument/2006/relationships/slideLayout" Target="../slideLayouts/slideLayout30.xml" /><Relationship Id="rId8" Type="http://schemas.openxmlformats.org/officeDocument/2006/relationships/slideLayout" Target="../slideLayouts/slideLayout31.xml" /><Relationship Id="rId9" Type="http://schemas.openxmlformats.org/officeDocument/2006/relationships/slideLayout" Target="../slideLayouts/slideLayout32.xml" /></Relationships>
</file>

<file path=ppt/slideMasters/_rels/slideMaster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Relationship Id="rId10" Type="http://schemas.openxmlformats.org/officeDocument/2006/relationships/slideLayout" Target="../slideLayouts/slideLayout45.xml" /><Relationship Id="rId11" Type="http://schemas.openxmlformats.org/officeDocument/2006/relationships/slideLayout" Target="../slideLayouts/slideLayout46.xml" /><Relationship Id="rId12" Type="http://schemas.openxmlformats.org/officeDocument/2006/relationships/slideLayout" Target="../slideLayouts/slideLayout47.xml" /><Relationship Id="rId13" Type="http://schemas.openxmlformats.org/officeDocument/2006/relationships/theme" Target="../theme/theme4.xml" /><Relationship Id="rId2" Type="http://schemas.openxmlformats.org/officeDocument/2006/relationships/slideLayout" Target="../slideLayouts/slideLayout37.xml" /><Relationship Id="rId3" Type="http://schemas.openxmlformats.org/officeDocument/2006/relationships/slideLayout" Target="../slideLayouts/slideLayout38.xml" /><Relationship Id="rId4" Type="http://schemas.openxmlformats.org/officeDocument/2006/relationships/slideLayout" Target="../slideLayouts/slideLayout39.xml" /><Relationship Id="rId5" Type="http://schemas.openxmlformats.org/officeDocument/2006/relationships/slideLayout" Target="../slideLayouts/slideLayout40.xml" /><Relationship Id="rId6" Type="http://schemas.openxmlformats.org/officeDocument/2006/relationships/slideLayout" Target="../slideLayouts/slideLayout41.xml" /><Relationship Id="rId7" Type="http://schemas.openxmlformats.org/officeDocument/2006/relationships/slideLayout" Target="../slideLayouts/slideLayout42.xml" /><Relationship Id="rId8" Type="http://schemas.openxmlformats.org/officeDocument/2006/relationships/slideLayout" Target="../slideLayouts/slideLayout43.xml" /><Relationship Id="rId9" Type="http://schemas.openxmlformats.org/officeDocument/2006/relationships/slideLayout" Target="../slideLayouts/slideLayout44.xml" /></Relationships>
</file>

<file path=ppt/slideMasters/_rels/slideMaster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8.xml" /><Relationship Id="rId10" Type="http://schemas.openxmlformats.org/officeDocument/2006/relationships/slideLayout" Target="../slideLayouts/slideLayout57.xml" /><Relationship Id="rId11" Type="http://schemas.openxmlformats.org/officeDocument/2006/relationships/slideLayout" Target="../slideLayouts/slideLayout58.xml" /><Relationship Id="rId12" Type="http://schemas.openxmlformats.org/officeDocument/2006/relationships/slideLayout" Target="../slideLayouts/slideLayout59.xml" /><Relationship Id="rId13" Type="http://schemas.openxmlformats.org/officeDocument/2006/relationships/theme" Target="../theme/theme5.xml" /><Relationship Id="rId2" Type="http://schemas.openxmlformats.org/officeDocument/2006/relationships/slideLayout" Target="../slideLayouts/slideLayout49.xml" /><Relationship Id="rId3" Type="http://schemas.openxmlformats.org/officeDocument/2006/relationships/slideLayout" Target="../slideLayouts/slideLayout50.xml" /><Relationship Id="rId4" Type="http://schemas.openxmlformats.org/officeDocument/2006/relationships/slideLayout" Target="../slideLayouts/slideLayout51.xml" /><Relationship Id="rId5" Type="http://schemas.openxmlformats.org/officeDocument/2006/relationships/slideLayout" Target="../slideLayouts/slideLayout52.xml" /><Relationship Id="rId6" Type="http://schemas.openxmlformats.org/officeDocument/2006/relationships/slideLayout" Target="../slideLayouts/slideLayout53.xml" /><Relationship Id="rId7" Type="http://schemas.openxmlformats.org/officeDocument/2006/relationships/slideLayout" Target="../slideLayouts/slideLayout54.xml" /><Relationship Id="rId8" Type="http://schemas.openxmlformats.org/officeDocument/2006/relationships/slideLayout" Target="../slideLayouts/slideLayout55.xml" /><Relationship Id="rId9" Type="http://schemas.openxmlformats.org/officeDocument/2006/relationships/slideLayout" Target="../slideLayouts/slideLayout56.xml" /></Relationships>
</file>

<file path=ppt/slideMasters/_rels/slideMaster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0.xml" /><Relationship Id="rId10" Type="http://schemas.openxmlformats.org/officeDocument/2006/relationships/slideLayout" Target="../slideLayouts/slideLayout69.xml" /><Relationship Id="rId11" Type="http://schemas.openxmlformats.org/officeDocument/2006/relationships/slideLayout" Target="../slideLayouts/slideLayout70.xml" /><Relationship Id="rId12" Type="http://schemas.openxmlformats.org/officeDocument/2006/relationships/slideLayout" Target="../slideLayouts/slideLayout71.xml" /><Relationship Id="rId13" Type="http://schemas.openxmlformats.org/officeDocument/2006/relationships/theme" Target="../theme/theme6.xml" /><Relationship Id="rId2" Type="http://schemas.openxmlformats.org/officeDocument/2006/relationships/slideLayout" Target="../slideLayouts/slideLayout61.xml" /><Relationship Id="rId3" Type="http://schemas.openxmlformats.org/officeDocument/2006/relationships/slideLayout" Target="../slideLayouts/slideLayout62.xml" /><Relationship Id="rId4" Type="http://schemas.openxmlformats.org/officeDocument/2006/relationships/slideLayout" Target="../slideLayouts/slideLayout63.xml" /><Relationship Id="rId5" Type="http://schemas.openxmlformats.org/officeDocument/2006/relationships/slideLayout" Target="../slideLayouts/slideLayout64.xml" /><Relationship Id="rId6" Type="http://schemas.openxmlformats.org/officeDocument/2006/relationships/slideLayout" Target="../slideLayouts/slideLayout65.xml" /><Relationship Id="rId7" Type="http://schemas.openxmlformats.org/officeDocument/2006/relationships/slideLayout" Target="../slideLayouts/slideLayout66.xml" /><Relationship Id="rId8" Type="http://schemas.openxmlformats.org/officeDocument/2006/relationships/slideLayout" Target="../slideLayouts/slideLayout67.xml" /><Relationship Id="rId9" Type="http://schemas.openxmlformats.org/officeDocument/2006/relationships/slideLayout" Target="../slideLayouts/slideLayout68.xml" /></Relationships>
</file>

<file path=ppt/slideMasters/_rels/slideMaster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2.xml" /><Relationship Id="rId10" Type="http://schemas.openxmlformats.org/officeDocument/2006/relationships/slideLayout" Target="../slideLayouts/slideLayout81.xml" /><Relationship Id="rId11" Type="http://schemas.openxmlformats.org/officeDocument/2006/relationships/slideLayout" Target="../slideLayouts/slideLayout82.xml" /><Relationship Id="rId12" Type="http://schemas.openxmlformats.org/officeDocument/2006/relationships/slideLayout" Target="../slideLayouts/slideLayout83.xml" /><Relationship Id="rId13" Type="http://schemas.openxmlformats.org/officeDocument/2006/relationships/theme" Target="../theme/theme7.xml" /><Relationship Id="rId2" Type="http://schemas.openxmlformats.org/officeDocument/2006/relationships/slideLayout" Target="../slideLayouts/slideLayout73.xml" /><Relationship Id="rId3" Type="http://schemas.openxmlformats.org/officeDocument/2006/relationships/slideLayout" Target="../slideLayouts/slideLayout74.xml" /><Relationship Id="rId4" Type="http://schemas.openxmlformats.org/officeDocument/2006/relationships/slideLayout" Target="../slideLayouts/slideLayout75.xml" /><Relationship Id="rId5" Type="http://schemas.openxmlformats.org/officeDocument/2006/relationships/slideLayout" Target="../slideLayouts/slideLayout76.xml" /><Relationship Id="rId6" Type="http://schemas.openxmlformats.org/officeDocument/2006/relationships/slideLayout" Target="../slideLayouts/slideLayout77.xml" /><Relationship Id="rId7" Type="http://schemas.openxmlformats.org/officeDocument/2006/relationships/slideLayout" Target="../slideLayouts/slideLayout78.xml" /><Relationship Id="rId8" Type="http://schemas.openxmlformats.org/officeDocument/2006/relationships/slideLayout" Target="../slideLayouts/slideLayout79.xml" /><Relationship Id="rId9" Type="http://schemas.openxmlformats.org/officeDocument/2006/relationships/slideLayout" Target="../slideLayouts/slideLayout80.xml" /></Relationships>
</file>

<file path=ppt/slideMasters/_rels/slideMaster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4.xml" /><Relationship Id="rId10" Type="http://schemas.openxmlformats.org/officeDocument/2006/relationships/slideLayout" Target="../slideLayouts/slideLayout93.xml" /><Relationship Id="rId11" Type="http://schemas.openxmlformats.org/officeDocument/2006/relationships/slideLayout" Target="../slideLayouts/slideLayout94.xml" /><Relationship Id="rId12" Type="http://schemas.openxmlformats.org/officeDocument/2006/relationships/slideLayout" Target="../slideLayouts/slideLayout95.xml" /><Relationship Id="rId13" Type="http://schemas.openxmlformats.org/officeDocument/2006/relationships/theme" Target="../theme/theme8.xml" /><Relationship Id="rId2" Type="http://schemas.openxmlformats.org/officeDocument/2006/relationships/slideLayout" Target="../slideLayouts/slideLayout85.xml" /><Relationship Id="rId3" Type="http://schemas.openxmlformats.org/officeDocument/2006/relationships/slideLayout" Target="../slideLayouts/slideLayout86.xml" /><Relationship Id="rId4" Type="http://schemas.openxmlformats.org/officeDocument/2006/relationships/slideLayout" Target="../slideLayouts/slideLayout87.xml" /><Relationship Id="rId5" Type="http://schemas.openxmlformats.org/officeDocument/2006/relationships/slideLayout" Target="../slideLayouts/slideLayout88.xml" /><Relationship Id="rId6" Type="http://schemas.openxmlformats.org/officeDocument/2006/relationships/slideLayout" Target="../slideLayouts/slideLayout89.xml" /><Relationship Id="rId7" Type="http://schemas.openxmlformats.org/officeDocument/2006/relationships/slideLayout" Target="../slideLayouts/slideLayout90.xml" /><Relationship Id="rId8" Type="http://schemas.openxmlformats.org/officeDocument/2006/relationships/slideLayout" Target="../slideLayouts/slideLayout91.xml" /><Relationship Id="rId9" Type="http://schemas.openxmlformats.org/officeDocument/2006/relationships/slideLayout" Target="../slideLayouts/slideLayout9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 titl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 title="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 title="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 title="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  <a:t>11/7/2009</a:t>
            </a:fld>
            <a:endParaRPr lang="en-US"/>
          </a:p>
        </p:txBody>
      </p:sp>
      <p:sp>
        <p:nvSpPr>
          <p:cNvPr id="5" name="Footer Placeholder 4" title="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 title="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7/7/2026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22AB9EE-315E-A59D-7C69-7297198BEC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ECD9C6-79F7-5E4F-5997-18FD9FB865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86A633-AE6E-E900-F6C6-2A97DCD181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F35FC89-4C43-4833-9E0A-43098D0172D5}" type="datetimeFigureOut">
              <a:rPr lang="en-US" smtClean="0"/>
              <a:t>5/20/2026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FF33C2-41D7-CC19-A386-62E89AE35F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EF264C-5B54-0AB1-A4A1-B9DE1C365F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9BC5D23-DCBC-4E1A-93DA-CED8262DFA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val="3007227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ransition/>
  <p:timing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5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6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3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4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7.xml" /></Relationships>
</file>

<file path=ppt/slides/_rels/slide4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8.xml" /></Relationships>
</file>

<file path=ppt/slides/_rels/slide4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4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5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5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5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5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9.xml" /></Relationships>
</file>

<file path=ppt/slides/_rels/slide5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0.xml" /></Relationships>
</file>

<file path=ppt/slides/_rels/slide5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5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5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5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5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6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1.xml" /></Relationships>
</file>

<file path=ppt/slides/_rels/slide6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2.xml" /></Relationships>
</file>

<file path=ppt/slides/_rels/slide6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6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7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7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8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4.xml" /></Relationships>
</file>

<file path=ppt/slides/_rels/slide8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8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9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9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_rels/slide9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85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Common Features of Search Engines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32500" lnSpcReduction="20000"/>
          </a:bodyPr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Search at Wikipedia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Wikipedia uses Elasticsearch to power its search functionality, enabling fast retrieval across millions of articles.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Custom analyzers handle multiple languages, ensuring accurate search results across Wikipedia's global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Relevance ranking helps surface the most useful articles first, even when search terms are broad or ambiguous.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Autocomplete suggestions guide users toward popular or closely related article titles as they type their query.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implementation demonstrates how search engine features combine to support a massive, multilingual knowledge base.</a:t>
            </a:r>
          </a:p>
        </p:txBody>
      </p:sp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rely on indexing, particularly inverted indexes, to enable fast and efficient text-based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Tokenization and text analysis, including stemming and stop word removal, improve search accuracy and relevance.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Ranking algorithms like TF-IDF and BM25 determine the order in which search results are presented to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Query processing features, such as fuzzy search and faceted filtering, enhance the flexibility of search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architecture with sharding and replication allows search engines to scale to massive data volumes.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Wikipedia's search demonstrate the practical integration of these common search engine features.</a:t>
            </a:r>
          </a:p>
        </p:txBody>
      </p:sp>
    </p:spTree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an inverted index improve the efficiency of text-based search queries compared to a simple linear scan?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role does the BM25 ranking algorithm play in improving search relevance over basic TF-IDF scoring?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is distributed architecture essential for search engines handling massive, growing datasets?</a:t>
            </a:r>
          </a:p>
        </p:txBody>
      </p:sp>
    </p:spTree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Robertson, S., &amp; Zaragoza, H. (2009). The Probabilistic Relevance Framework: BM25 and Beyond. Foundations and Trends in Information Retrieval, 3(4), 333-389.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Croft, W. B., Metzler, D., &amp; Strohman, T. (2010). Search Engines: Information Retrieval in Practice.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Solr Reference Guide.</a:t>
            </a:r>
          </a:p>
        </p:txBody>
      </p:sp>
    </p:spTree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Dissecting a Search Engine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internal components and pipeline that make up a modern search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process of crawling and document ingestion within a search engine architecture.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indexing pipeline, from raw text to a searchable inverted index.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the query execution pipeline to understand how search results are generated.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role of caching and optimization layers in improving search engine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the architectural components used in real-world, large-scale search engine systems.</a:t>
            </a:r>
          </a:p>
        </p:txBody>
      </p:sp>
    </p:spTree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Overview of Search Engine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search engine architecture typically consists of three major stages: data ingestion, indexing, and query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ingestion involves collecting raw content from various sources, such as web pages, databases, or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indexing stage transforms ingested content into a structured, searchable format optimized for fast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query processing stage interprets user queries and retrieves the most relevant results from the index.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stage in this pipeline can be independently scaled and optimized to handle increasing data volumes.</a:t>
            </a: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Crawling and Data Ingestion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Web crawlers systematically browse and download content from websites to be indexed by the search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Crawlers follow hyperlinks between pages, building a comprehensive map of available content across the web.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Robots.txt files and crawl policies dictate which pages a crawler is permitted to access and index.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Ingestion pipelines for enterprise search systems may pull data from databases, file systems, or APIs instead of the web.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Deduplication processes ensure that identical or near-identical content is not indexed multiple times unnecessarily.</a:t>
            </a:r>
          </a:p>
        </p:txBody>
      </p:sp>
    </p:spTree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Document Processing and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Once ingested, documents undergo parsing to extract relevant text content from formats like HTML, PDF, or JSON.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Tokenization splits extracted text into individual terms, which serve as the basic units for indexing.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Text normalization techniques, such as lowercasing and stemming, ensure consistent matching during search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Language detection allows search engines to apply appropriate analyzers for multilingual content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Metadata extraction captures additional information, such as author, publication date, or document category.</a:t>
            </a:r>
          </a:p>
        </p:txBody>
      </p: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293786"/>
                </a:solidFill>
              </a:rPr>
              <a:t>Unit 5 - Search Engine</a:t>
            </a:r>
            <a:endParaRPr b="1">
              <a:solidFill>
                <a:srgbClr val="293786"/>
              </a:solidFill>
              <a:latin typeface="Metropolis Semi Bold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3B5613D1-790D-EDDA-B9A8-4668854B4C4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val="48451657"/>
              </p:ext>
            </p:extLst>
          </p:nvPr>
        </p:nvGraphicFramePr>
        <p:xfrm>
          <a:off x="831850" y="1295400"/>
          <a:ext cx="7480300" cy="48767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80300">
                  <a:extLst>
                    <a:ext uri="{9D8B030D-6E8A-4147-A177-3AD203B41FA5}">
                      <a16:colId xmlns:a16="http://schemas.microsoft.com/office/drawing/2014/main" val="2495496711"/>
                    </a:ext>
                  </a:extLst>
                </a:gridCol>
              </a:tblGrid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ctr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Common Feature of Search Engine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9327883"/>
                  </a:ext>
                </a:extLst>
              </a:tr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ctr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Dissecting a Search Engine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704566"/>
                  </a:ext>
                </a:extLst>
              </a:tr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ctr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Search versus query, Web crawlers, Indexing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8887789"/>
                  </a:ext>
                </a:extLst>
              </a:tr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ctr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Searching, indexing Data Stores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69887267"/>
                  </a:ext>
                </a:extLst>
              </a:tr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ctr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Altering, Using Reverse queries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3232323"/>
                  </a:ext>
                </a:extLst>
              </a:tr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ctr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Use Cases, Types of Search Engine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59504"/>
                  </a:ext>
                </a:extLst>
              </a:tr>
              <a:tr h="696685">
                <a:tc>
                  <a:txBody>
                    <a:bodyPr vert="horz" wrap="square"/>
                    <a:lstStyle/>
                    <a:p>
                      <a:pPr marL="285750" indent="-285750" algn="l" fontAlgn="b">
                        <a:buFont typeface="Arial" pitchFamily="34" charset="0"/>
                        <a:buChar char="•"/>
                      </a:pPr>
                      <a:r>
                        <a:rPr lang="en-US" sz="1800" u="none" strike="noStrike">
                          <a:effectLst/>
                        </a:rPr>
                        <a:t>Elastic Search</a:t>
                      </a:r>
                      <a:endParaRPr lang="en-US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350" marR="6350" marT="6350" marB="0" anchor="b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03157441"/>
                  </a:ext>
                </a:extLst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Building the Inverted Index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The inverted index maps each unique term to a list of documents in which that term appears, along with position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Term frequency and document frequency statistics are calculated and stored to support relevance ranking later.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segments are created and periodically merged to balance indexing speed with query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indexing splits the index across multiple shards, enabling parallel processing of large document 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updates must balance the need for real-time freshness against the computational cost of frequent re-indexing.</a:t>
            </a:r>
          </a:p>
        </p:txBody>
      </p:sp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Query Parsing and Execution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When a user submits a query, the search engine parses it into individual terms using the same analysis pipeline as indexing.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query execution engine retrieves candidate documents from the inverted index that match the query terms.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Boolean logic, phrase matching, and proximity searches are evaluated during the query execution phase.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Relevance scoring algorithms, such as BM25, are applied to rank the retrieved candidate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final ranked list of results is compiled and returned to the user, often within milliseconds.</a:t>
            </a:r>
          </a:p>
        </p:txBody>
      </p:sp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Caching and Performance Optimization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Query result caching stores previously computed results for common queries, reducing repeated computation.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caching keeps frequently accessed index segments in memory to speed up retrieval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Load balancers distribute incoming search queries across multiple servers to maintain consistent response times.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Query optimization techniques, such as early termination, avoid unnecessary computation for low-relevance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Monitoring and analytics help identify slow queries and guide ongoing performance tuning efforts.</a:t>
            </a:r>
          </a:p>
        </p:txBody>
      </p:sp>
    </p:spTree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Dissecting Elasticsearch Architecture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organizes data into indices, which are further divided into primary and replica shards for scalability.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shard operates as an independent Lucene index, handling its own portion of the indexing and query workload.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coordinating node receives search requests and aggregates results from relevant shards across the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Companies like Uber use Elasticsearch to power internal search and logging systems across massive datasets.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architecture demonstrates how the ingestion, indexing, and query stages work together in a production system.</a:t>
            </a:r>
          </a:p>
        </p:txBody>
      </p:sp>
    </p:spTree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 architecture consists of data ingestion, indexing, and query processing stages working together.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Crawling and ingestion pipelines collect raw content from diverse sources for further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processing includes parsing, tokenization, normalization, and metadata extraction before indexing.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inverted index structure enables fast term-based lookups, supporting efficient query execution.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Query parsing and relevance scoring work together to retrieve and rank the most relevant search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Elasticsearch demonstrate how these components combine into a scalable search architecture.</a:t>
            </a:r>
          </a:p>
        </p:txBody>
      </p:sp>
    </p:spTree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separation of ingestion, indexing, and query processing stages benefit search engine scalability?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role does caching play in improving the performance of a high-traffic search engine?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is distributed indexing necessary for search engines handling massive volumes of documents?</a:t>
            </a:r>
          </a:p>
        </p:txBody>
      </p:sp>
    </p:spTree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Croft, W. B., Metzler, D., &amp; Strohman, T. (2010). Search Engines: Information Retrieval in Practice.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Lucene Core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Brin, S., &amp; Page, L. (1998). The Anatomy of a Large-Scale Hypertextual Web Search Engine. Computer Networks and ISDN Systems, 30(1-7), 107-117.</a:t>
            </a:r>
          </a:p>
        </p:txBody>
      </p:sp>
    </p:spTree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Search versus Query, Web Crawlers, Indexing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conceptual differences between search operations and traditional database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role and functioning of web crawlers in gathering content for search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indexing process that transforms raw content into a searchable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use cases for search-based retrieval versus structured query-based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challenges involved in building and maintaining effective web crawlers.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how indexing strategies impact overall search system performance and scalability.</a:t>
            </a: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>
          <a:extLst>
            <a:ext uri="{FF2B5EF4-FFF2-40B4-BE49-F238E27FC236}">
              <a16:creationId xmlns:a16="http://schemas.microsoft.com/office/drawing/2014/main" id="{096D9D22-18BF-8A6C-C0CB-C253431F6AA5}"/>
            </a:ext>
          </a:extLst>
        </p:cNvPr>
        <p:cNvGrpSpPr/>
        <p:nvPr/>
      </p:nvGrpSpPr>
      <p:grpSpPr>
        <a:xfrm>
          <a:off x="0" y="0"/>
          <a: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3C24E-E4F5-82CD-F279-293A524F4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77E7C1-CCD1-4867-F058-AE05578AE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core features common to modern search engine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indexing enables efficient and fast search query processing.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ranking and relevance mechanisms used to order search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tokenization and text analysis in search engine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role of distributed architecture in scaling search engine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search engine implementations and their underlying feature sets.</a:t>
            </a:r>
          </a:p>
        </p:txBody>
      </p:sp>
    </p:spTree>
    <p:extLst>
      <p:ext uri="{BB962C8B-B14F-4D97-AF65-F5344CB8AC3E}">
        <p14:creationId val="1292418217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Search versus Query: Conceptual Differences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query typically refers to a precise, structured request for data, such as a SQL statement retrieving exact matches.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refers to a more flexible retrieval process that ranks results by relevance rather than exact matching alone.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Queries expect deterministic results based on defined conditions, while search often involves ranked, probabilistic relevance.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systems commonly support fuzzy matching, ranking, and natural language interpretation, unlike traditional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this distinction helps developers choose the right retrieval approach for a given application need.</a:t>
            </a:r>
          </a:p>
        </p:txBody>
      </p:sp>
    </p:spTree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When to Use Search vs. Query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Structured queries are ideal when exact data retrieval is required, such as fetching a specific customer record by ID.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is preferable when users need to find relevant content without knowing the exact terms or structure in advance.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platforms often combine both approaches, using queries for inventory checks and search for product discovery.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with unstructured or semi-structured content, like documents or articles, benefit more from search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search and query approaches depends on the precision and flexibility required by the use case.</a:t>
            </a:r>
          </a:p>
        </p:txBody>
      </p:sp>
    </p:spTree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Web Crawlers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web crawler, also known as a spider or bot, systematically browses the web to discover and collect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Crawlers begin with a set of seed URLs and follow hyperlinks to discover additional pages across the web.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 frontiers manage the queue of URLs waiting to be visited, prioritizing based on factors like page importance.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Crawlers must respect website policies defined in robots.txt files, which specify which pages can be accessed.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search engines operate massive, distributed crawler systems capable of processing billions of web pages.</a:t>
            </a:r>
          </a:p>
        </p:txBody>
      </p:sp>
    </p:spTree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 in Web Crawling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Crawlers must handle duplicate content detection to avoid indexing the same information multiple times.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Dynamic web pages generated by JavaScript can be difficult for traditional crawlers to fully render and index.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 rate limiting is necessary to avoid overwhelming target websites with excessive request traffic.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Freshness management determines how frequently previously crawled pages should be revisited for updates.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Handling broken links and redirects requires careful logic to maintain an accurate and up-to-date content index.</a:t>
            </a:r>
          </a:p>
        </p:txBody>
      </p:sp>
    </p:spTree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The Indexing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Indexing transforms raw crawled content into a structured format optimized for fast search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Text extraction pulls readable content from various formats, such as HTML, PDF, or JSON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Tokenization and normalization prepare extracted text for consistent matching during search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 inverted index is built, mapping each unique term to the documents in which it appears.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updates must balance freshness requirements against the computational cost of frequent re-indexing.</a:t>
            </a:r>
          </a:p>
        </p:txBody>
      </p:sp>
    </p:spTree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Indexing Strategies for Scale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indexing splits index data across multiple shards, enabling parallel processing of large content volumes.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Incremental indexing allows new or updated content to be added without requiring a full index rebuild.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compression techniques reduce storage requirements while preserving fast query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Real-time indexing pipelines support near-instant searchability for newly ingested or updated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Batch indexing approaches process large volumes of content periodically, trading immediacy for efficiency.</a:t>
            </a:r>
          </a:p>
        </p:txBody>
      </p:sp>
    </p:spTree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Googlebot and Web Indexing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Googlebot is Google's web crawler, responsible for discovering and downloading billions of web pages continuously.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Google's indexing pipeline processes crawled content to build the massive inverted index powering web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 budget allocation determines how frequently Googlebot revisits different websites based on their update frequency.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Mobile-first indexing prioritizes the mobile version of web pages when building the primary search index.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system demonstrates the scale and complexity required to crawl and index the entirety of the public web.</a:t>
            </a:r>
          </a:p>
        </p:txBody>
      </p:sp>
    </p:spTree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and query represent different retrieval paradigms, with search emphasizing relevance and flexibility.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between search and query approaches depends on whether exact precision or flexible discovery is needed.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Web crawlers systematically discover and collect content by following hyperlinks across websites.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Crawling faces challenges including duplicate detection, dynamic content rendering, and freshness management.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Indexing transforms raw content into a structured, searchable format using tokenization and inverted indexes.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Googlebot demonstrate the massive scale of crawling and indexing required for web search.</a:t>
            </a:r>
          </a:p>
        </p:txBody>
      </p:sp>
    </p:spTree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what scenarios would a structured query be more appropriate than a flexible search operation?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challenges do web crawlers face when indexing dynamically generated JavaScript content?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incremental indexing improve efficiency compared to rebuilding an entire index from scratch?</a:t>
            </a:r>
          </a:p>
        </p:txBody>
      </p:sp>
    </p:spTree>
  </p:cSld>
  <p:clrMapOvr>
    <a:masterClrMapping/>
  </p:clrMapOvr>
  <p:transition/>
  <p:timing/>
</p:sld>
</file>

<file path=ppt/slides/slide3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Brin, S., &amp; Page, L. (1998). The Anatomy of a Large-Scale Hypertextual Web Search Engine. Computer Networks and ISDN Systems, 30(1-7), 107-117.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Croft, W. B., Metzler, D., &amp; Strohman, T. (2010). Search Engines: Information Retrieval in Practice.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Olston, C., &amp; Najork, M. (2010). Web Crawling. Foundations and Trends in Information Retrieval, 4(3), 175-246.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Google Developers. (2024). Google Search Central: How Search Works Documentation.</a:t>
            </a: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Search Engine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search engine is a system designed to efficiently locate and retrieve relevant information from large collections of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Modern search engines are used not only for web search but also within applications, databases, and enterprise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Popular search engine technologies include Elasticsearch, Apache Solr, and Amazon OpenSearch.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typically combine indexing, querying, and ranking to deliver fast and relevant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NoSQL and document databases integrate search engine capabilities to support full-text search on stored data.</a:t>
            </a:r>
          </a:p>
        </p:txBody>
      </p:sp>
    </p:spTree>
  </p:cSld>
  <p:clrMapOvr>
    <a:masterClrMapping/>
  </p:clrMapOvr>
  <p:transition/>
  <p:timing/>
</p:sld>
</file>

<file path=ppt/slides/slide4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slides/slide4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Searching, Indexing Data Stores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4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how search and indexing capabilities are integrated into modern data store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different indexing strategies used across various NoSQL data stores.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how secondary indexes improve query flexibility beyond primary key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indexing techniques based on application query patterns.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trade-offs between indexing overhead and query performance improvements.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examples of search and indexing integration within data store architectures.</a:t>
            </a:r>
          </a:p>
        </p:txBody>
      </p:sp>
    </p:spTree>
  </p:cSld>
  <p:clrMapOvr>
    <a:masterClrMapping/>
  </p:clrMapOvr>
  <p:transition/>
  <p:timing/>
</p:sld>
</file>

<file path=ppt/slides/slide4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Integrating Search Capabilities into Data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Modern data stores increasingly integrate search functionality directly, reducing the need for separate search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integration allows applications to perform complex text search alongside standard database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Databases like MongoDB and Elasticsearch provide native full-text search capabilities within their core engines.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Combining data storage and search reduces architectural complexity and synchronization challenges between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Applications benefit from being able to query, filter, and search data using a unified data access layer.</a:t>
            </a:r>
          </a:p>
        </p:txBody>
      </p:sp>
    </p:spTree>
  </p:cSld>
  <p:clrMapOvr>
    <a:masterClrMapping/>
  </p:clrMapOvr>
  <p:transition/>
  <p:timing/>
</p:sld>
</file>

<file path=ppt/slides/slide4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Primary Indexes in NoSQL Data Stores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primary index directly maps a unique key to its corresponding data location, enabling extremely fast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key-value stores, the primary index is often the only indexing mechanism available for data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 databases use a primary index on the document ID field to support fast retrieval by unique identifier.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Column family databases use the row key as the primary index for organizing and retrieving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Primary indexes are typically automatically created and maintained by the underlying database engine.</a:t>
            </a:r>
          </a:p>
        </p:txBody>
      </p:sp>
    </p:spTree>
  </p:cSld>
  <p:clrMapOvr>
    <a:masterClrMapping/>
  </p:clrMapOvr>
  <p:transition/>
  <p:timing/>
</p:sld>
</file>

<file path=ppt/slides/slide4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Secondary Indexes for Enhanced Querying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Secondary indexes allow queries to filter data based on fields other than the primary key or document ID.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Creating a secondary index involves additional storage overhead and maintenance cost during write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Compound indexes combine multiple fields, enabling efficient queries that filter on several attributes simultaneously.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Sparse indexes only include documents that contain the indexed field, saving storage space in flexible schemas.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Careful selection of secondary indexes is essential to balance query performance against write throughput.</a:t>
            </a:r>
          </a:p>
        </p:txBody>
      </p:sp>
    </p:spTree>
  </p:cSld>
  <p:clrMapOvr>
    <a:masterClrMapping/>
  </p:clrMapOvr>
  <p:transition/>
  <p:timing/>
</p:sld>
</file>

<file path=ppt/slides/slide4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Full-Text Search Indexing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Full-text indexes enable efficient searching of unstructured text fields within documents or records.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Text analysis processes, including tokenization and stemming, prepare content for effective full-text indexing.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Relevance scoring algorithms rank full-text search results based on term frequency and document characteristics.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Many databases support language-specific analyzers to handle full-text search across multiple languages.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Full-text indexes are particularly valuable for applications involving articles, product descriptions, or user reviews.</a:t>
            </a:r>
          </a:p>
        </p:txBody>
      </p:sp>
    </p:spTree>
  </p:cSld>
  <p:clrMapOvr>
    <a:masterClrMapping/>
  </p:clrMapOvr>
  <p:transition/>
  <p:timing/>
</p:sld>
</file>

<file path=ppt/slides/slide4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Geospatial and Specialized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Geospatial indexes enable efficient querying of location-based data, such as finding nearby points of interest.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indexes typically use structures like quad-trees or geohashes to organize spatial data efficiently.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Time-series indexes optimize storage and retrieval of data ordered by timestamp, common in IoT and monitoring applications.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Specialized indexes can significantly improve performance for domain-specific query patterns beyond simple key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specialized index depends on the specific nature of the data and expected query types.</a:t>
            </a:r>
          </a:p>
        </p:txBody>
      </p:sp>
    </p:spTree>
  </p:cSld>
  <p:clrMapOvr>
    <a:masterClrMapping/>
  </p:clrMapOvr>
  <p:transition/>
  <p:timing/>
</p:sld>
</file>

<file path=ppt/slides/slide4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Indexing in MongoDB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MongoDB supports a variety of index types, including single-field, compound, text, and geospatial indexes.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platforms use compound indexes in MongoDB to efficiently filter products by category and price range.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MongoDB's text indexes enable full-text search across product descriptions without requiring a separate search engine.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explain function in MongoDB helps developers analyze query performance and optimize index usage.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flexible indexing system allows MongoDB to support diverse application requirements within a single database.</a:t>
            </a:r>
          </a:p>
        </p:txBody>
      </p:sp>
    </p:spTree>
  </p:cSld>
  <p:clrMapOvr>
    <a:masterClrMapping/>
  </p:clrMapOvr>
  <p:transition/>
  <p:timing/>
</p:sld>
</file>

<file path=ppt/slides/slide4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Search-Optimized Storage at Airbnb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Airbnb uses Elasticsearch alongside its primary data stores to power fast property search and filtering.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Geospatial indexing enables users to search for listings within a specific geographic area efficiently.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Full-text search allows users to find listings based on descriptive keywords in property titles and descriptions.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Combining structured filters, such as price and availability, with full-text search improves overall search relevance.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architecture demonstrates how specialized search and indexing systems complement primary data stores in production.</a:t>
            </a:r>
          </a:p>
        </p:txBody>
      </p:sp>
    </p:spTree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Indexing: The Foundation of 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An inverted index maps each unique term to the documents in which it appears, enabling fast text-based lookups.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Indexing transforms raw text into a structured format optimized for rapid retrieval during search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Incremental indexing allows new documents to be added to the search index without rebuilding the entire 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compression techniques reduce storage requirements while maintaining fast query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Distributed indexing spreads index data across multiple nodes to support massive-scale search operations.</a:t>
            </a:r>
          </a:p>
        </p:txBody>
      </p:sp>
    </p:spTree>
  </p:cSld>
  <p:clrMapOvr>
    <a:masterClrMapping/>
  </p:clrMapOvr>
  <p:transition/>
  <p:timing/>
</p:sld>
</file>

<file path=ppt/slides/slide5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Modern data stores increasingly integrate search and indexing capabilities to reduce architectural complexity.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Primary indexes enable fast key-based lookups, while secondary indexes support flexible, multi-field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Full-text indexes and text analysis enable effective searching of unstructured content within data stores.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Geospatial and specialized indexes address domain-specific query patterns beyond simple key-based retrieval.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MongoDB and Airbnb demonstrate practical integration of indexing and search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indexing strategy requires balancing query performance needs against storage and write overhead.</a:t>
            </a:r>
          </a:p>
        </p:txBody>
      </p:sp>
    </p:spTree>
  </p:cSld>
  <p:clrMapOvr>
    <a:masterClrMapping/>
  </p:clrMapOvr>
  <p:transition/>
  <p:timing/>
</p:sld>
</file>

<file path=ppt/slides/slide5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factors should be considered when deciding whether to create a secondary index on a given field?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 full-text indexes differ from standard secondary indexes in terms of structure and use case?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an application choose to combine a NoSQL data store with a dedicated search engine like Elasticsearch?</a:t>
            </a:r>
          </a:p>
        </p:txBody>
      </p:sp>
    </p:spTree>
  </p:cSld>
  <p:clrMapOvr>
    <a:masterClrMapping/>
  </p:clrMapOvr>
  <p:transition/>
  <p:timing/>
</p:sld>
</file>

<file path=ppt/slides/slide5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Chodorow, K. (2013). MongoDB: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MongoDB Inc. (2024). MongoDB Manual: Indexes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</p:txBody>
      </p:sp>
    </p:spTree>
  </p:cSld>
  <p:clrMapOvr>
    <a:masterClrMapping/>
  </p:clrMapOvr>
  <p:transition/>
  <p:timing/>
</p:sld>
</file>

<file path=ppt/slides/slide5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slides/slide5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Altering, Using Reverse Queries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5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process of altering indexed data and its impact on search system consistency.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the concept of reverse queries and how they differ from traditional forward search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percolation model used to implement reverse query matching in search engines.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reverse query techniques to real-time alerting and notification system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performance considerations involved in supporting reverse queries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applications that rely on reverse query capabilities within search systems.</a:t>
            </a:r>
          </a:p>
        </p:txBody>
      </p:sp>
    </p:spTree>
  </p:cSld>
  <p:clrMapOvr>
    <a:masterClrMapping/>
  </p:clrMapOvr>
  <p:transition/>
  <p:timing/>
</p:sld>
</file>

<file path=ppt/slides/slide5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Altering Indexed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Altering refers to updating, deleting, or modifying documents that have already been indexed within a search system.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Updates to indexed documents typically require re-indexing the modified fields to maintain search accuracy.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Partial updates allow specific fields within a document to be changed without reprocessing the entire document.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Deleting documents from an index requires careful handling to avoid returning stale or nonexistent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Index refresh intervals determine how quickly altered data becomes visible to subsequent search queries.</a:t>
            </a:r>
          </a:p>
        </p:txBody>
      </p:sp>
    </p:spTree>
  </p:cSld>
  <p:clrMapOvr>
    <a:masterClrMapping/>
  </p:clrMapOvr>
  <p:transition/>
  <p:timing/>
</p:sld>
</file>

<file path=ppt/slides/slide5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Challenges in Altering Live Indexes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Frequent alterations to an index can degrade search performance due to constant re-indexing overhead.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Near real-time search systems must balance data freshness against the computational cost of frequent updates.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Versioning mechanisms help manage concurrent updates to the same document without causing data conflicts.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Bulk update operations are often used to efficiently alter large volumes of documents simultaneously.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Careful index design can reduce the frequency and cost of alterations by anticipating common update patterns.</a:t>
            </a:r>
          </a:p>
        </p:txBody>
      </p:sp>
    </p:spTree>
  </p:cSld>
  <p:clrMapOvr>
    <a:masterClrMapping/>
  </p:clrMapOvr>
  <p:transition/>
  <p:timing/>
</p:sld>
</file>

<file path=ppt/slides/slide5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Reverse Queries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 reverse query, also known as percolation, inverts the typical search process by matching documents against stored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traditional search, a query is run against an index of documents to find matches.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reverse queries, a new incoming document is tested against a collection of previously stored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is useful for identifying which saved searches or alerts match a newly arrived piece of content.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Reverse queries enable real-time notification systems that trigger alerts as relevant new data arrives.</a:t>
            </a:r>
          </a:p>
        </p:txBody>
      </p:sp>
    </p:spTree>
  </p:cSld>
  <p:clrMapOvr>
    <a:masterClrMapping/>
  </p:clrMapOvr>
  <p:transition/>
  <p:timing/>
</p:sld>
</file>

<file path=ppt/slides/slide5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The Percolation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Percolation involves registering a set of queries in advance, each representing a specific condition or interest.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When a new document arrives, it is checked against all registered queries to determine which ones match.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model inverts the usual indexing process, since the incoming document is evaluated rather than stored and searched.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Percolation queries can range from simple keyword matches to complex boolean and range-based conditions.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Efficient percolation implementations use optimizations to avoid evaluating every stored query against every document.</a:t>
            </a:r>
          </a:p>
        </p:txBody>
      </p:sp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Tokenization and Text Analysis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Tokenization breaks down text into individual words or terms, forming the basic units used for indexing and searching.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Stemming reduces words to their root form, allowing searches to match different variations of the same word.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Stop word removal eliminates common words, such as 'the' or 'and', that add little value to search relevance.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Analyzers can be customized to handle language-specific rules, synonyms, and special characters appropriately.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Effective text analysis significantly improves the accuracy and relevance of search results returned to users.</a:t>
            </a:r>
          </a:p>
        </p:txBody>
      </p:sp>
    </p:spTree>
  </p:cSld>
  <p:clrMapOvr>
    <a:masterClrMapping/>
  </p:clrMapOvr>
  <p:transition/>
  <p:timing/>
</p:sld>
</file>

<file path=ppt/slides/slide6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Implementing Reverse Queries in Elasticsearch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provides a percolator feature that allows queries to be indexed and matched against incoming documents.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Percolator queries are stored in a special index, separate from the documents being tested against them.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When a document is percolated, Elasticsearch returns the identifiers of all matching stored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feature is commonly used to implement real-time alerting systems based on user-defined search criteria.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Performance optimizations in Elasticsearch's percolator help scale reverse queries to thousands of stored conditions.</a:t>
            </a:r>
          </a:p>
        </p:txBody>
      </p:sp>
    </p:spTree>
  </p:cSld>
  <p:clrMapOvr>
    <a:masterClrMapping/>
  </p:clrMapOvr>
  <p:transition/>
  <p:timing/>
</p:sld>
</file>

<file path=ppt/slides/slide6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News Alerting Systems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News aggregation platforms use reverse queries to match incoming articles against user-defined topic alerts.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user's saved search criteria, such as specific keywords or categories, is stored as a percolation query.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As new articles are published, they are percolated against all stored user queries to trigger relevant notifications.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approach allows the system to deliver personalized alerts without repeatedly running searches against the full archive.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Reverse queries enable scalable, real-time notification delivery even as the number of users and articles grows.</a:t>
            </a:r>
          </a:p>
        </p:txBody>
      </p:sp>
    </p:spTree>
  </p:cSld>
  <p:clrMapOvr>
    <a:masterClrMapping/>
  </p:clrMapOvr>
  <p:transition/>
  <p:timing/>
</p:sld>
</file>

<file path=ppt/slides/slide6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Financial Market Monitoring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Financial trading platforms use reverse queries to monitor incoming market data against predefined trading conditions.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Analysts define conditions, such as price thresholds or trading volume spikes, as stored percolation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Incoming market data ticks are percolated against these conditions to trigger automated trading or alert actions.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reverse query approach enables rapid response to market events without continuously polling for changes.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Such systems demonstrate the value of reverse queries in latency-sensitive, real-time monitoring applications.</a:t>
            </a:r>
          </a:p>
        </p:txBody>
      </p:sp>
    </p:spTree>
  </p:cSld>
  <p:clrMapOvr>
    <a:masterClrMapping/>
  </p:clrMapOvr>
  <p:transition/>
  <p:timing/>
</p:sld>
</file>

<file path=ppt/slides/slide6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Altering indexed data requires careful handling of updates and deletions to maintain search accuracy and performance.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Reverse queries invert the traditional search process by matching new documents against stored query conditions.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percolation model enables real-time alerting by evaluating incoming data against predefined interests.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Elasticsearch's percolator feature provides a practical implementation of reverse queries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applications like news alerting and financial monitoring rely heavily on reverse query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Balancing data freshness, update frequency, and query performance is essential when altering and reverse-querying data.</a:t>
            </a:r>
          </a:p>
        </p:txBody>
      </p:sp>
    </p:spTree>
  </p:cSld>
  <p:clrMapOvr>
    <a:masterClrMapping/>
  </p:clrMapOvr>
  <p:transition/>
  <p:timing/>
</p:sld>
</file>

<file path=ppt/slides/slide6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does the percolation model differ fundamentally from traditional forward search query processing?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performance challenges might arise when scaling reverse queries to thousands of stored conditions?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 what other real-world domains, besides news and finance, could reverse queries provide significant value?</a:t>
            </a:r>
          </a:p>
        </p:txBody>
      </p:sp>
    </p:spTree>
  </p:cSld>
  <p:clrMapOvr>
    <a:masterClrMapping/>
  </p:clrMapOvr>
  <p:transition/>
  <p:timing/>
</p:sld>
</file>

<file path=ppt/slides/slide6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 NV. (2024). Elasticsearch Percolator Query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Croft, W. B., Metzler, D., &amp; Strohman, T. (2010). Search Engines: Information Retrieval in Practice.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Sadalage, P. J., &amp; Fowler, M. (2012). NoSQL Distilled: A Brief Guide to the Emerging World of Polyglot Persistence. Addison-Wesley.</a:t>
            </a:r>
          </a:p>
        </p:txBody>
      </p:sp>
    </p:spTree>
  </p:cSld>
  <p:clrMapOvr>
    <a:masterClrMapping/>
  </p:clrMapOvr>
  <p:transition/>
  <p:timing/>
</p:sld>
</file>

<file path=ppt/slides/slide6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slides/slide6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Use Cases, Types of Search Engine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6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different types of search engines based on their scope and purpose.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enterprise search engines differ from web-scale and vertical search engines.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characteristics of specialized search engines designed for specific data types.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appropriate search engine selection criteria based on application requirements.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common use cases where search engine technology provides significant value.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examples of different search engine types across various industries.</a:t>
            </a:r>
          </a:p>
        </p:txBody>
      </p:sp>
    </p:spTree>
  </p:cSld>
  <p:clrMapOvr>
    <a:masterClrMapping/>
  </p:clrMapOvr>
  <p:transition/>
  <p:timing/>
</p:sld>
</file>

<file path=ppt/slides/slide6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Classifying Search Engines by 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Web search engines index and search content across the entire public internet, such as Google and Bing.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Enterprise search engines focus on searching internal organizational data, such as documents, emails, and databases.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search engines specialize in a specific domain, such as travel, jobs, or real estate listings.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Site search engines are embedded within individual websites to help users find content within that site alone.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type of search engine is optimized for its specific scope, data characteristics, and user query patterns.</a:t>
            </a:r>
          </a:p>
        </p:txBody>
      </p: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Ranking and Relevance Scoring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use relevance scoring algorithms, such as TF-IDF, to rank documents based on term importance.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BM25 ranking algorithm improves upon TF-IDF by accounting for document length and term frequency saturation.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Boosting allows certain fields or terms to be weighted more heavily, influencing the final ranking of search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Personalization features can adjust ranking based on user preferences, location, or historical search behavior.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Combining multiple ranking signals helps search engines return the most relevant results for a given query.</a:t>
            </a:r>
          </a:p>
        </p:txBody>
      </p:sp>
    </p:spTree>
  </p:cSld>
  <p:clrMapOvr>
    <a:masterClrMapping/>
  </p:clrMapOvr>
  <p:transition/>
  <p:timing/>
</p:sld>
</file>

<file path=ppt/slides/slide7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Web-Scale Search Engines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Web-scale search engines must index and rank billions of documents from across the entire internet.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systems rely on massive distributed infrastructure to handle crawling, indexing, and query processing at scale.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Ranking algorithms in web search engines must account for factors like authority, freshness, and user relevance signals.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Handling spam, duplicate content, and low-quality pages is a significant challenge for web-scale search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Google Search, Microsoft Bing, and specialized search engines like DuckDuckGo.</a:t>
            </a:r>
          </a:p>
        </p:txBody>
      </p:sp>
    </p:spTree>
  </p:cSld>
  <p:clrMapOvr>
    <a:masterClrMapping/>
  </p:clrMapOvr>
  <p:transition/>
  <p:timing/>
</p:sld>
</file>

<file path=ppt/slides/slide7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Enterprise Search Engines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Enterprise search engines index internal organizational content, including documents, emails, and knowledge bases.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Security and access control are critical features, ensuring users only see search results they are authorized to view.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Enterprise search often integrates with multiple internal data sources, such as file shares, wikis, and ticketing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These systems help employees quickly locate relevant internal information, improving organizational productivity.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Microsoft SharePoint Search, Elastic Enterprise Search, and Coveo.</a:t>
            </a:r>
          </a:p>
        </p:txBody>
      </p:sp>
    </p:spTree>
  </p:cSld>
  <p:clrMapOvr>
    <a:masterClrMapping/>
  </p:clrMapOvr>
  <p:transition/>
  <p:timing/>
</p:sld>
</file>

<file path=ppt/slides/slide7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Vertical Search Engines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search engines focus on a specific industry or content type, providing specialized search features for that domain.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Job search engines, such as Indeed, allow filtering by salary, location, and job type relevant to career searches.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Travel search engines, like Kayak, specialize in searching flights, hotels, and travel packages across multiple providers.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search engines often integrate domain-specific ranking factors that general web search engines do not consider.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specialization allows vertical search engines to provide more relevant and useful results within their niche.</a:t>
            </a:r>
          </a:p>
        </p:txBody>
      </p:sp>
    </p:spTree>
  </p:cSld>
  <p:clrMapOvr>
    <a:masterClrMapping/>
  </p:clrMapOvr>
  <p:transition/>
  <p:timing/>
</p:sld>
</file>

<file path=ppt/slides/slide7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E-Commerce Search Engines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E-commerce search engines are optimized for helping users find products within a retail catalog quickly and accurately.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Faceted search allows users to filter products by attributes such as price, brand, size, and customer ratings.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Personalized ranking considers user browsing history and purchase behavior to improve product recommendations.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Handling synonyms and misspellings is critical, since product searches often involve informal or varied terminology.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Examples include Amazon's product search and specialized platforms like Shopify's search functionality.</a:t>
            </a:r>
          </a:p>
        </p:txBody>
      </p:sp>
    </p:spTree>
  </p:cSld>
  <p:clrMapOvr>
    <a:masterClrMapping/>
  </p:clrMapOvr>
  <p:transition/>
  <p:timing/>
</p:sld>
</file>

<file path=ppt/slides/slide7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Enterprise Search at a Global Corporation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Large corporations use enterprise search platforms to unify access to documents spread across multiple internal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Access control ensures employees only retrieve documents relevant to their department and permission level.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Natural language query support allows employees to search using conversational phrases rather than exact keywords.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Integration with collaboration tools, such as email and messaging platforms, extends search capabilities across the organization.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use case highlights how enterprise search improves knowledge discovery and reduces time spent locating information.</a:t>
            </a:r>
          </a:p>
        </p:txBody>
      </p:sp>
    </p:spTree>
  </p:cSld>
  <p:clrMapOvr>
    <a:masterClrMapping/>
  </p:clrMapOvr>
  <p:transition/>
  <p:timing/>
</p:sld>
</file>

<file path=ppt/slides/slide7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Common Use Cases Across Search Engine Types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Customer support platforms use search engines to help agents quickly find relevant knowledge base articles.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Legal and compliance teams rely on search engines to locate relevant documents during litigation or audits.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Media and publishing companies use search to help readers discover articles based on topics of interest.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Healthcare systems use specialized search engines to retrieve relevant patient records and medical literature.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Across industries, search engines improve efficiency by enabling fast, relevant access to large volumes of information.</a:t>
            </a:r>
          </a:p>
        </p:txBody>
      </p:sp>
    </p:spTree>
  </p:cSld>
  <p:clrMapOvr>
    <a:masterClrMapping/>
  </p:clrMapOvr>
  <p:transition/>
  <p:timing/>
</p:sld>
</file>

<file path=ppt/slides/slide7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can be classified by scope into web-scale, enterprise, vertical, and site-specific search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Web-scale search engines handle massive, diverse content across the internet using distributed infrastructure.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Enterprise search engines prioritize security and integration with internal organizational data sources.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Vertical and e-commerce search engines provide domain-specific features tailored to specialized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examples, such as enterprise search platforms, demonstrate practical value across various industries.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Choosing the right type of search engine depends on the scope, data characteristics, and specific needs of the application.</a:t>
            </a:r>
          </a:p>
        </p:txBody>
      </p:sp>
    </p:spTree>
  </p:cSld>
  <p:clrMapOvr>
    <a:masterClrMapping/>
  </p:clrMapOvr>
  <p:transition/>
  <p:timing/>
</p:sld>
</file>

<file path=ppt/slides/slide7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What distinguishes enterprise search engines from web-scale search engines in terms of features and priorities?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Why might a vertical search engine provide more relevant results than a general-purpose web search engine for a specific domain?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does faceted search improve the user experience in e-commerce search applications?</a:t>
            </a:r>
          </a:p>
        </p:txBody>
      </p:sp>
    </p:spTree>
  </p:cSld>
  <p:clrMapOvr>
    <a:masterClrMapping/>
  </p:clrMapOvr>
  <p:transition/>
  <p:timing/>
</p:sld>
</file>

<file path=ppt/slides/slide7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Croft, W. B., Metzler, D., &amp; Strohman, T. (2010). Search Engines: Information Retrieval in Practice. Addison-Wesley.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Hawking, D. (2004). Challenges in Enterprise Search. Proceedings of the 15th Australasian Database Conference.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Baeza-Yates, R., &amp; Ribeiro-Neto, B. (2011). Modern Information Retrieval: The Concepts and Technology Behind Search. Addison-Wesley.</a:t>
            </a:r>
          </a:p>
        </p:txBody>
      </p:sp>
    </p:spTree>
  </p:cSld>
  <p:clrMapOvr>
    <a:masterClrMapping/>
  </p:clrMapOvr>
  <p:transition/>
  <p:timing/>
</p:sld>
</file>

<file path=ppt/slides/slide7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Query Processing Capabilities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support various query types, including exact match, fuzzy search, and wildcard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Fuzzy search allows the system to return results even when the search term contains minor spelling errors.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Faceted search enables users to filter results based on categories, such as price range or product type.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Autocomplete and suggestion features help guide users toward relevant search terms as they type.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Boolean query support allows combining multiple search conditions using operators like AND, OR, and NOT.</a:t>
            </a:r>
          </a:p>
        </p:txBody>
      </p:sp>
    </p:spTree>
  </p:cSld>
  <p:clrMapOvr>
    <a:masterClrMapping/>
  </p:clrMapOvr>
  <p:transition/>
  <p:timing/>
</p:sld>
</file>

<file path=ppt/slides/slide8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b="1">
                <a:solidFill>
                  <a:srgbClr val="FFFFFF"/>
                </a:solidFill>
                <a:latin typeface="Metropolis Semi Bold"/>
              </a:rPr>
              <a:t>Elasticsearch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NOSQL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CS3EL17</a:t>
            </a:r>
          </a:p>
          <a:p>
            <a:r>
              <a:rPr sz="2400" b="0">
                <a:solidFill>
                  <a:srgbClr val="FFFFFF"/>
                </a:solidFill>
                <a:latin typeface="Metropolis Semi Bold"/>
              </a:rPr>
              <a:t>Instructor: Dr. Latika Jindal</a:t>
            </a:r>
          </a:p>
        </p:txBody>
      </p:sp>
    </p:spTree>
  </p:cSld>
  <p:clrMapOvr>
    <a:masterClrMapping/>
  </p:clrMapOvr>
  <p:transition/>
  <p:timing/>
</p:sld>
</file>

<file path=ppt/slides/slide8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Learning 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 the fundamental architecture and design principles of Elasticsearch.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Explain how Elasticsearch organizes and distributes data across a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Analyze the core components, including indices, shards, and nodes, within Elasticsearch.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Apply knowledge of Elasticsearch's query language to perform search and analytical operations.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Evaluate the scalability and fault tolerance features built into Elasticsearch's distributed design.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Identify real-world applications and industries that rely on Elasticsearch for search and analytics.</a:t>
            </a:r>
          </a:p>
        </p:txBody>
      </p:sp>
    </p:spTree>
  </p:cSld>
  <p:clrMapOvr>
    <a:masterClrMapping/>
  </p:clrMapOvr>
  <p:transition/>
  <p:timing/>
</p:sld>
</file>

<file path=ppt/slides/slide8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Introduction to Elasticsearch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is a distributed, open-source search and analytics engine built on top of Apache Lucene.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is designed to store, search, and analyze large volumes of structured and unstructured data in near real time.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is commonly used for full-text search, log analytics, and application monitoring use cases.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It forms the core of the Elastic Stack, alongside tools like Logstash and Kibana for data processing and visualization.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exposes a RESTful API, making it easy to integrate with applications written in any programming language.</a:t>
            </a:r>
          </a:p>
        </p:txBody>
      </p:sp>
    </p:spTree>
  </p:cSld>
  <p:clrMapOvr>
    <a:masterClrMapping/>
  </p:clrMapOvr>
  <p:transition/>
  <p:timing/>
</p:sld>
</file>

<file path=ppt/slides/slide8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Core Concepts: Indices and Documents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In Elasticsearch, data is organized into indices, which are similar to databases in traditional relational systems.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Each index contains documents, which are the basic units of information stored and retrieved in JSON format.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Documents within an index can have flexible fields, though mapping definitions can enforce structure when needed.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Mappings define how fields within a document are indexed and analyzed for search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automatically infers field types when documents are indexed without an explicit mapping definition.</a:t>
            </a:r>
          </a:p>
        </p:txBody>
      </p:sp>
    </p:spTree>
  </p:cSld>
  <p:clrMapOvr>
    <a:masterClrMapping/>
  </p:clrMapOvr>
  <p:transition/>
  <p:timing/>
</p:sld>
</file>

<file path=ppt/slides/slide8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Distributed Architecture: Shards and Nodes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An index in Elasticsearch is divided into multiple shards, allowing data to be distributed across a cluster.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Primary shards hold the original data, while replica shards provide fault tolerance and additional read capacity.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 node represents a single server instance within an Elasticsearch cluster, hosting a subset of the index's shards.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cluster automatically balances shards across available nodes to maintain even resource utilization.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distributed design allows Elasticsearch to scale horizontally by adding additional nodes to the cluster.</a:t>
            </a:r>
          </a:p>
        </p:txBody>
      </p:sp>
    </p:spTree>
  </p:cSld>
  <p:clrMapOvr>
    <a:masterClrMapping/>
  </p:clrMapOvr>
  <p:transition/>
  <p:timing/>
</p:sld>
</file>

<file path=ppt/slides/slide8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Querying with Elasticsearch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provides a powerful query DSL, or domain-specific language, for constructing complex search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Match queries perform full-text search, analyzing query terms the same way as indexed content for relevant matching.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Term queries perform exact-value matching, useful for structured fields like identifiers or categorical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Boolean queries combine multiple conditions using must, should, and must_not clauses to build complex search logic.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Aggregations enable analytical operations, such as calculating averages, counts, and grouping data by specific fields.</a:t>
            </a:r>
          </a:p>
        </p:txBody>
      </p:sp>
    </p:spTree>
  </p:cSld>
  <p:clrMapOvr>
    <a:masterClrMapping/>
  </p:clrMapOvr>
  <p:transition/>
  <p:timing/>
</p:sld>
</file>

<file path=ppt/slides/slide8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Relevance Scoring and Ranking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uses the BM25 algorithm by default to calculate relevance scores for full-text search queries.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Relevance scoring considers factors such as term frequency, inverse document frequency, and field length normalization.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Boosting allows specific fields or query clauses to be weighted more heavily, influencing the final ranking of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Custom scoring functions can be applied to incorporate business logic, such as popularity or recency, into ranking.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Understanding relevance scoring helps developers fine-tune search results to better match user intent.</a:t>
            </a:r>
          </a:p>
        </p:txBody>
      </p:sp>
    </p:spTree>
  </p:cSld>
  <p:clrMapOvr>
    <a:masterClrMapping/>
  </p:clrMapOvr>
  <p:transition/>
  <p:timing/>
</p:sld>
</file>

<file path=ppt/slides/slide8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Scalability and Fault Tolerance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clusters can scale horizontally by adding nodes, automatically redistributing shards for balanced load.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 shards ensure data remains available even if a node hosting a primary shard becomes unavailable.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Cluster health monitoring provides visibility into shard allocation status and overall system stability.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Snapshot and restore features allow full or incremental backups of index data for disaster recovery purposes.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architecture enables Elasticsearch to maintain high availability and performance even under heavy load.</a:t>
            </a:r>
          </a:p>
        </p:txBody>
      </p:sp>
    </p:spTree>
  </p:cSld>
  <p:clrMapOvr>
    <a:masterClrMapping/>
  </p:clrMapOvr>
  <p:transition/>
  <p:timing/>
</p:sld>
</file>

<file path=ppt/slides/slide8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Real-World Example: Elasticsearch at GitHub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GitHub uses Elasticsearch to power its code and repository search functionality across millions of repositories.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distributed architecture allows GitHub to scale search capacity as its codebase and user base continue to grow.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Custom analyzers handle programming language syntax to improve the relevance of code search results.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Aggregations help GitHub provide filtering options, such as searching by programming language or repository owner.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implementation demonstrates how Elasticsearch supports demanding, large-scale search requirements in production.</a:t>
            </a:r>
          </a:p>
        </p:txBody>
      </p:sp>
    </p:spTree>
  </p:cSld>
  <p:clrMapOvr>
    <a:masterClrMapping/>
  </p:clrMapOvr>
  <p:transition/>
  <p:timing/>
</p:sld>
</file>

<file path=ppt/slides/slide8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Summary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Elasticsearch is a distributed search and analytics engine built on Apache Lucene, supporting near real-time search.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Data is organized into indices and documents, with flexible mappings defining how fields are indexed.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Shards and nodes enable Elasticsearch's distributed architecture, supporting horizontal scalability and fault tolerance.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The query DSL supports full-text search, exact matching, boolean logic, and powerful aggregation capabilities.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Relevance scoring, based on algorithms like BM25, determines how search results are ranked for users.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Real-world systems like GitHub demonstrate Elasticsearch's ability to support large-scale, production search requirements.</a:t>
            </a: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Distributed Architecture for Scalability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Search engines like Elasticsearch distribute index data across multiple shards to support horizontal scaling.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Replica shards provide fault tolerance and allow search queries to be distributed for improved throughput.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Cluster coordination ensures that search requests are routed efficiently to the appropriate shard containing relevant data.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Load balancing across nodes helps maintain consistent query performance even under high search traffic.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This distributed design allows search engines to scale to handle petabytes of indexed data across many servers.</a:t>
            </a:r>
          </a:p>
        </p:txBody>
      </p:sp>
    </p:spTree>
  </p:cSld>
  <p:clrMapOvr>
    <a:masterClrMapping/>
  </p:clrMapOvr>
  <p:transition/>
  <p:timing/>
</p:sld>
</file>

<file path=ppt/slides/slide9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Discussion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How do primary and replica shards work together to provide both scalability and fault tolerance in Elasticsearch?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What is the difference between a match query and a term query, and when would each be appropriate?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How can custom scoring functions be used to incorporate business logic into Elasticsearch's relevance ranking?</a:t>
            </a:r>
          </a:p>
        </p:txBody>
      </p:sp>
    </p:spTree>
  </p:cSld>
  <p:clrMapOvr>
    <a:masterClrMapping/>
  </p:clrMapOvr>
  <p:transition/>
  <p:timing/>
</p:sld>
</file>

<file path=ppt/slides/slide9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>
                <a:solidFill>
                  <a:srgbClr val="293786"/>
                </a:solidFill>
                <a:latin typeface="Metropolis Semi Bold"/>
              </a:rP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1800" b="0">
                <a:solidFill>
                  <a:srgbClr val="000000"/>
                </a:solidFill>
                <a:latin typeface="Metropolis"/>
              </a:rPr>
              <a:t>Gormley, C., &amp; Tong, Z. (2015). Elasticsearch: The Definitive Guide. O'Reilly Media.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Elastic NV. (2024). Elasticsearch Reference Documentation.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Robertson, S., &amp; Zaragoza, H. (2009). The Probabilistic Relevance Framework: BM25 and Beyond. Foundations and Trends in Information Retrieval, 3(4), 333-389.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Manning, C. D., Raghavan, P., &amp; Schutze, H. (2008). Introduction to Information Retrieval. Cambridge University Press.</a:t>
            </a:r>
          </a:p>
          <a:p>
            <a:r>
              <a:rPr sz="1800" b="0">
                <a:solidFill>
                  <a:srgbClr val="000000"/>
                </a:solidFill>
                <a:latin typeface="Metropolis"/>
              </a:rPr>
              <a:t>Apache Software Foundation. (2024). Apache Lucene Core Documentation.</a:t>
            </a:r>
          </a:p>
        </p:txBody>
      </p:sp>
    </p:spTree>
  </p:cSld>
  <p:clrMapOvr>
    <a:masterClrMapping/>
  </p:clrMapOvr>
  <p:transition/>
  <p:timing/>
</p:sld>
</file>

<file path=ppt/slides/slide9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4400" b="1">
                <a:solidFill>
                  <a:srgbClr val="293786"/>
                </a:solidFill>
                <a:latin typeface="Metropolis Semi Bold"/>
              </a:rPr>
              <a:t>THANK YOU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sz="2000" b="0">
                <a:solidFill>
                  <a:srgbClr val="000000"/>
                </a:solidFill>
                <a:latin typeface="Metropolis"/>
              </a:rPr>
              <a:t>We hope this lecture was insightful and engaging.</a:t>
            </a: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6.0.36"/>
  <p:tag name="AS_OS" val="Unix 5.4.0.216"/>
  <p:tag name="AS_RELEASE_DATE" val="2024.02.14"/>
  <p:tag name="AS_TITLE" val="Aspose.Slides for .NET6"/>
  <p:tag name="AS_VERSION" val="24.2"/>
</p:tagLst>
</file>

<file path=ppt/theme/theme1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%20Ｐゴシック"/>
        <a:font script="Hang" typeface="맑은%20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5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6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7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ppt/theme/theme8.xml><?xml version="1.0" encoding="utf-8"?>
<a:theme xmlns:r="http://schemas.openxmlformats.org/officeDocument/2006/relationships" xmlns:a="http://schemas.openxmlformats.org/drawingml/2006/main" name="Theme1">
  <a:themeElements>
    <a:clrScheme name="Custom 5">
      <a:dk1>
        <a:srgbClr val="000000"/>
      </a:dk1>
      <a:lt1>
        <a:sysClr val="window" lastClr="FFFFFF"/>
      </a:lt1>
      <a:dk2>
        <a:srgbClr val="293786"/>
      </a:dk2>
      <a:lt2>
        <a:srgbClr val="A21D2E"/>
      </a:lt2>
      <a:accent1>
        <a:srgbClr val="A6AFE4"/>
      </a:accent1>
      <a:accent2>
        <a:srgbClr val="F4BEC4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edicaps">
      <a:majorFont>
        <a:latin typeface="Metropolis Semi Bold"/>
        <a:ea typeface="Metropolis Semi Bold"/>
        <a:cs typeface="Arial"/>
      </a:majorFont>
      <a:minorFont>
        <a:latin typeface="Metropolis"/>
        <a:ea typeface="Metropoli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Theme1" id="{8499583F-ECB4-450B-B334-CDFA4EE79F61}" vid="{49E7A3B8-2A69-4BD1-9399-5E98BAB6499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/>
  <PresentationFormat>On-screen Show (4:3)</PresentationFormat>
  <Paragraphs>505</Paragraphs>
  <Slides>92</Slides>
  <Notes>0</Notes>
  <TotalTime>1</TotalTime>
  <HiddenSlides>0</HiddenSlides>
  <MMClips>0</MMClips>
  <ScaleCrop>0</ScaleCrop>
  <HeadingPairs>
    <vt:vector baseType="variant" size="6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92</vt:i4>
      </vt:variant>
    </vt:vector>
  </HeadingPairs>
  <TitlesOfParts>
    <vt:vector baseType="lpstr" size="99">
      <vt:lpstr>Arial</vt:lpstr>
      <vt:lpstr>Calibri</vt:lpstr>
      <vt:lpstr>Metropolis Semi Bold</vt:lpstr>
      <vt:lpstr>Metropolis</vt:lpstr>
      <vt:lpstr>Zilla Slab</vt:lpstr>
      <vt:lpstr>Times New Roman</vt:lpstr>
      <vt:lpstr>Office Theme</vt:lpstr>
      <vt:lpstr>Common Features of Search Engines</vt:lpstr>
      <vt:lpstr>Unit 5 - Search Engine</vt:lpstr>
      <vt:lpstr>Learning Objectives</vt:lpstr>
      <vt:lpstr>Introduction to Search Engine Systems</vt:lpstr>
      <vt:lpstr>Indexing: The Foundation of Search</vt:lpstr>
      <vt:lpstr>Tokenization and Text Analysis</vt:lpstr>
      <vt:lpstr>Ranking and Relevance Scoring</vt:lpstr>
      <vt:lpstr>Query Processing Capabilities</vt:lpstr>
      <vt:lpstr>Distributed Architecture for Scalability</vt:lpstr>
      <vt:lpstr>Real-World Example: Search at Wikipedia</vt:lpstr>
      <vt:lpstr>Summary</vt:lpstr>
      <vt:lpstr>Discussion Questions</vt:lpstr>
      <vt:lpstr>References</vt:lpstr>
      <vt:lpstr>THANK YOU</vt:lpstr>
      <vt:lpstr>Dissecting a Search Engine</vt:lpstr>
      <vt:lpstr>Learning Objectives</vt:lpstr>
      <vt:lpstr>Overview of Search Engine Architecture</vt:lpstr>
      <vt:lpstr>Crawling and Data Ingestion</vt:lpstr>
      <vt:lpstr>Document Processing and Analysis</vt:lpstr>
      <vt:lpstr>Building the Inverted Index</vt:lpstr>
      <vt:lpstr>Query Parsing and Execution</vt:lpstr>
      <vt:lpstr>Caching and Performance Optimization</vt:lpstr>
      <vt:lpstr>Real-World Example: Dissecting Elasticsearch Architecture</vt:lpstr>
      <vt:lpstr>Summary</vt:lpstr>
      <vt:lpstr>Discussion Questions</vt:lpstr>
      <vt:lpstr>References</vt:lpstr>
      <vt:lpstr>THANK YOU</vt:lpstr>
      <vt:lpstr>Search versus Query, Web Crawlers, Indexing</vt:lpstr>
      <vt:lpstr>Learning Objectives</vt:lpstr>
      <vt:lpstr>Search versus Query: Conceptual Differences</vt:lpstr>
      <vt:lpstr>When to Use Search vs. Query</vt:lpstr>
      <vt:lpstr>Introduction to Web Crawlers</vt:lpstr>
      <vt:lpstr>Challenges in Web Crawling</vt:lpstr>
      <vt:lpstr>The Indexing Process</vt:lpstr>
      <vt:lpstr>Indexing Strategies for Scale</vt:lpstr>
      <vt:lpstr>Real-World Example: Googlebot and Web Indexing</vt:lpstr>
      <vt:lpstr>Summary</vt:lpstr>
      <vt:lpstr>Discussion Questions</vt:lpstr>
      <vt:lpstr>References</vt:lpstr>
      <vt:lpstr>THANK YOU</vt:lpstr>
      <vt:lpstr>Searching, Indexing Data Stores</vt:lpstr>
      <vt:lpstr>Learning Objectives</vt:lpstr>
      <vt:lpstr>Integrating Search Capabilities into Data Stores</vt:lpstr>
      <vt:lpstr>Primary Indexes in NoSQL Data Stores</vt:lpstr>
      <vt:lpstr>Secondary Indexes for Enhanced Querying</vt:lpstr>
      <vt:lpstr>Full-Text Search Indexing</vt:lpstr>
      <vt:lpstr>Geospatial and Specialized Indexes</vt:lpstr>
      <vt:lpstr>Real-World Example: Indexing in MongoDB</vt:lpstr>
      <vt:lpstr>Real-World Example: Search-Optimized Storage at Airbnb</vt:lpstr>
      <vt:lpstr>Summary</vt:lpstr>
      <vt:lpstr>Discussion Questions</vt:lpstr>
      <vt:lpstr>References</vt:lpstr>
      <vt:lpstr>THANK YOU</vt:lpstr>
      <vt:lpstr>Altering, Using Reverse Queries</vt:lpstr>
      <vt:lpstr>Learning Objectives</vt:lpstr>
      <vt:lpstr>Altering Indexed Data</vt:lpstr>
      <vt:lpstr>Challenges in Altering Live Indexes</vt:lpstr>
      <vt:lpstr>Introduction to Reverse Queries</vt:lpstr>
      <vt:lpstr>The Percolation Model</vt:lpstr>
      <vt:lpstr>Implementing Reverse Queries in Elasticsearch</vt:lpstr>
      <vt:lpstr>Real-World Example: News Alerting Systems</vt:lpstr>
      <vt:lpstr>Real-World Example: Financial Market Monitoring</vt:lpstr>
      <vt:lpstr>Summary</vt:lpstr>
      <vt:lpstr>Discussion Questions</vt:lpstr>
      <vt:lpstr>References</vt:lpstr>
      <vt:lpstr>THANK YOU</vt:lpstr>
      <vt:lpstr>Use Cases, Types of Search Engine</vt:lpstr>
      <vt:lpstr>Learning Objectives</vt:lpstr>
      <vt:lpstr>Classifying Search Engines by Scope</vt:lpstr>
      <vt:lpstr>Web-Scale Search Engines</vt:lpstr>
      <vt:lpstr>Enterprise Search Engines</vt:lpstr>
      <vt:lpstr>Vertical Search Engines</vt:lpstr>
      <vt:lpstr>E-Commerce Search Engines</vt:lpstr>
      <vt:lpstr>Real-World Example: Enterprise Search at a Global Corporation</vt:lpstr>
      <vt:lpstr>Common Use Cases Across Search Engine Types</vt:lpstr>
      <vt:lpstr>Summary</vt:lpstr>
      <vt:lpstr>Discussion Questions</vt:lpstr>
      <vt:lpstr>References</vt:lpstr>
      <vt:lpstr>THANK YOU</vt:lpstr>
      <vt:lpstr>Elasticsearch</vt:lpstr>
      <vt:lpstr>Learning Objectives</vt:lpstr>
      <vt:lpstr>Introduction to Elasticsearch</vt:lpstr>
      <vt:lpstr>Core Concepts: Indices and Documents</vt:lpstr>
      <vt:lpstr>Distributed Architecture: Shards and Nodes</vt:lpstr>
      <vt:lpstr>Querying with Elasticsearch</vt:lpstr>
      <vt:lpstr>Relevance Scoring and Ranking</vt:lpstr>
      <vt:lpstr>Scalability and Fault Tolerance</vt:lpstr>
      <vt:lpstr>Real-World Example: Elasticsearch at GitHub</vt:lpstr>
      <vt:lpstr>Summary</vt:lpstr>
      <vt:lpstr>Discussion Questions</vt:lpstr>
      <vt:lpstr>References</vt:lpstr>
      <vt:lpstr>THANK YOU</vt:lpstr>
    </vt:vector>
  </TitlesOfParts>
  <LinksUpToDate>0</LinksUpToDate>
  <SharedDoc>0</SharedDoc>
  <HyperlinksChanged>0</HyperlinksChanged>
  <Application>Aspose.Slides for .NET</Application>
  <AppVersion>24.0200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cp:revision>1</cp:revision>
  <cp:lastPrinted>2026-07-07T06:51:37.870</cp:lastPrinted>
  <dcterms:created xsi:type="dcterms:W3CDTF">2026-07-07T06:51:37Z</dcterms:created>
  <dcterms:modified xsi:type="dcterms:W3CDTF">2026-07-07T06:51:44Z</dcterms:modified>
</cp:coreProperties>
</file>