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4.xml" ContentType="application/vnd.openxmlformats-officedocument.theme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theme/theme5.xml" ContentType="application/vnd.openxmlformats-officedocument.theme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theme/theme6.xml" ContentType="application/vnd.openxmlformats-officedocument.theme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theme/theme7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3" r:id="rId2"/>
    <p:sldMasterId id="2147483686" r:id="rId3"/>
    <p:sldMasterId id="2147483699" r:id="rId4"/>
    <p:sldMasterId id="2147483712" r:id="rId5"/>
    <p:sldMasterId id="2147483725" r:id="rId6"/>
    <p:sldMasterId id="2147483738" r:id="rId7"/>
  </p:sldMasterIdLst>
  <p:sldIdLst>
    <p:sldId id="259" r:id="rId8"/>
    <p:sldId id="262" r:id="rId9"/>
    <p:sldId id="491" r:id="rId10"/>
    <p:sldId id="265" r:id="rId11"/>
    <p:sldId id="268" r:id="rId12"/>
    <p:sldId id="271" r:id="rId13"/>
    <p:sldId id="274" r:id="rId14"/>
    <p:sldId id="277" r:id="rId15"/>
    <p:sldId id="280" r:id="rId16"/>
    <p:sldId id="283" r:id="rId17"/>
    <p:sldId id="286" r:id="rId18"/>
    <p:sldId id="289" r:id="rId19"/>
    <p:sldId id="292" r:id="rId20"/>
    <p:sldId id="295" r:id="rId21"/>
    <p:sldId id="298" r:id="rId22"/>
    <p:sldId id="301" r:id="rId23"/>
    <p:sldId id="304" r:id="rId24"/>
    <p:sldId id="307" r:id="rId25"/>
    <p:sldId id="310" r:id="rId26"/>
    <p:sldId id="313" r:id="rId27"/>
    <p:sldId id="316" r:id="rId28"/>
    <p:sldId id="319" r:id="rId29"/>
    <p:sldId id="322" r:id="rId30"/>
    <p:sldId id="325" r:id="rId31"/>
    <p:sldId id="328" r:id="rId32"/>
    <p:sldId id="331" r:id="rId33"/>
    <p:sldId id="334" r:id="rId34"/>
    <p:sldId id="337" r:id="rId35"/>
    <p:sldId id="340" r:id="rId36"/>
    <p:sldId id="343" r:id="rId37"/>
    <p:sldId id="346" r:id="rId38"/>
    <p:sldId id="349" r:id="rId39"/>
    <p:sldId id="352" r:id="rId40"/>
    <p:sldId id="355" r:id="rId41"/>
    <p:sldId id="358" r:id="rId42"/>
    <p:sldId id="361" r:id="rId43"/>
    <p:sldId id="364" r:id="rId44"/>
    <p:sldId id="367" r:id="rId45"/>
    <p:sldId id="370" r:id="rId46"/>
    <p:sldId id="373" r:id="rId47"/>
    <p:sldId id="376" r:id="rId48"/>
    <p:sldId id="379" r:id="rId49"/>
    <p:sldId id="382" r:id="rId50"/>
    <p:sldId id="385" r:id="rId51"/>
    <p:sldId id="388" r:id="rId52"/>
    <p:sldId id="391" r:id="rId53"/>
    <p:sldId id="394" r:id="rId54"/>
    <p:sldId id="397" r:id="rId55"/>
    <p:sldId id="400" r:id="rId56"/>
    <p:sldId id="403" r:id="rId57"/>
    <p:sldId id="406" r:id="rId58"/>
    <p:sldId id="409" r:id="rId59"/>
    <p:sldId id="412" r:id="rId60"/>
    <p:sldId id="415" r:id="rId61"/>
    <p:sldId id="418" r:id="rId62"/>
    <p:sldId id="421" r:id="rId63"/>
    <p:sldId id="424" r:id="rId64"/>
    <p:sldId id="427" r:id="rId65"/>
    <p:sldId id="430" r:id="rId66"/>
    <p:sldId id="433" r:id="rId67"/>
    <p:sldId id="436" r:id="rId68"/>
    <p:sldId id="439" r:id="rId69"/>
    <p:sldId id="442" r:id="rId70"/>
    <p:sldId id="445" r:id="rId71"/>
    <p:sldId id="448" r:id="rId72"/>
    <p:sldId id="451" r:id="rId73"/>
    <p:sldId id="454" r:id="rId74"/>
    <p:sldId id="457" r:id="rId75"/>
    <p:sldId id="460" r:id="rId76"/>
    <p:sldId id="463" r:id="rId77"/>
    <p:sldId id="466" r:id="rId78"/>
    <p:sldId id="469" r:id="rId79"/>
    <p:sldId id="472" r:id="rId80"/>
    <p:sldId id="475" r:id="rId81"/>
    <p:sldId id="478" r:id="rId82"/>
    <p:sldId id="481" r:id="rId83"/>
    <p:sldId id="484" r:id="rId84"/>
    <p:sldId id="487" r:id="rId85"/>
    <p:sldId id="490" r:id="rId86"/>
  </p:sldIdLst>
  <p:sldSz cx="9144000" cy="6858000" type="screen4x3"/>
  <p:notesSz cx="6858000" cy="9144000"/>
  <p:custDataLst>
    <p:tags r:id="rId87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00"/>
    <p:restoredTop sz="0"/>
  </p:normalViewPr>
  <p:slideViewPr>
    <p:cSldViewPr>
      <p:cViewPr varScale="1">
        <p:scale>
          <a:sx n="64" d="100"/>
          <a:sy n="64" d="100"/>
        </p:scale>
        <p:origin x="1324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>
        <p:scale>
          <a:sx n="66" d="100"/>
          <a:sy n="66" d="100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19.xml"/><Relationship Id="rId21" Type="http://schemas.openxmlformats.org/officeDocument/2006/relationships/slide" Target="slides/slide14.xml"/><Relationship Id="rId42" Type="http://schemas.openxmlformats.org/officeDocument/2006/relationships/slide" Target="slides/slide35.xml"/><Relationship Id="rId47" Type="http://schemas.openxmlformats.org/officeDocument/2006/relationships/slide" Target="slides/slide40.xml"/><Relationship Id="rId63" Type="http://schemas.openxmlformats.org/officeDocument/2006/relationships/slide" Target="slides/slide56.xml"/><Relationship Id="rId68" Type="http://schemas.openxmlformats.org/officeDocument/2006/relationships/slide" Target="slides/slide61.xml"/><Relationship Id="rId84" Type="http://schemas.openxmlformats.org/officeDocument/2006/relationships/slide" Target="slides/slide77.xml"/><Relationship Id="rId89" Type="http://schemas.openxmlformats.org/officeDocument/2006/relationships/viewProps" Target="viewProps.xml"/><Relationship Id="rId16" Type="http://schemas.openxmlformats.org/officeDocument/2006/relationships/slide" Target="slides/slide9.xml"/><Relationship Id="rId11" Type="http://schemas.openxmlformats.org/officeDocument/2006/relationships/slide" Target="slides/slide4.xml"/><Relationship Id="rId32" Type="http://schemas.openxmlformats.org/officeDocument/2006/relationships/slide" Target="slides/slide25.xml"/><Relationship Id="rId37" Type="http://schemas.openxmlformats.org/officeDocument/2006/relationships/slide" Target="slides/slide30.xml"/><Relationship Id="rId53" Type="http://schemas.openxmlformats.org/officeDocument/2006/relationships/slide" Target="slides/slide46.xml"/><Relationship Id="rId58" Type="http://schemas.openxmlformats.org/officeDocument/2006/relationships/slide" Target="slides/slide51.xml"/><Relationship Id="rId74" Type="http://schemas.openxmlformats.org/officeDocument/2006/relationships/slide" Target="slides/slide67.xml"/><Relationship Id="rId79" Type="http://schemas.openxmlformats.org/officeDocument/2006/relationships/slide" Target="slides/slide72.xml"/><Relationship Id="rId5" Type="http://schemas.openxmlformats.org/officeDocument/2006/relationships/slideMaster" Target="slideMasters/slideMaster5.xml"/><Relationship Id="rId90" Type="http://schemas.openxmlformats.org/officeDocument/2006/relationships/theme" Target="theme/theme1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30" Type="http://schemas.openxmlformats.org/officeDocument/2006/relationships/slide" Target="slides/slide23.xml"/><Relationship Id="rId35" Type="http://schemas.openxmlformats.org/officeDocument/2006/relationships/slide" Target="slides/slide28.xml"/><Relationship Id="rId43" Type="http://schemas.openxmlformats.org/officeDocument/2006/relationships/slide" Target="slides/slide36.xml"/><Relationship Id="rId48" Type="http://schemas.openxmlformats.org/officeDocument/2006/relationships/slide" Target="slides/slide41.xml"/><Relationship Id="rId56" Type="http://schemas.openxmlformats.org/officeDocument/2006/relationships/slide" Target="slides/slide49.xml"/><Relationship Id="rId64" Type="http://schemas.openxmlformats.org/officeDocument/2006/relationships/slide" Target="slides/slide57.xml"/><Relationship Id="rId69" Type="http://schemas.openxmlformats.org/officeDocument/2006/relationships/slide" Target="slides/slide62.xml"/><Relationship Id="rId77" Type="http://schemas.openxmlformats.org/officeDocument/2006/relationships/slide" Target="slides/slide70.xml"/><Relationship Id="rId8" Type="http://schemas.openxmlformats.org/officeDocument/2006/relationships/slide" Target="slides/slide1.xml"/><Relationship Id="rId51" Type="http://schemas.openxmlformats.org/officeDocument/2006/relationships/slide" Target="slides/slide44.xml"/><Relationship Id="rId72" Type="http://schemas.openxmlformats.org/officeDocument/2006/relationships/slide" Target="slides/slide65.xml"/><Relationship Id="rId80" Type="http://schemas.openxmlformats.org/officeDocument/2006/relationships/slide" Target="slides/slide73.xml"/><Relationship Id="rId85" Type="http://schemas.openxmlformats.org/officeDocument/2006/relationships/slide" Target="slides/slide78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slide" Target="slides/slide26.xml"/><Relationship Id="rId38" Type="http://schemas.openxmlformats.org/officeDocument/2006/relationships/slide" Target="slides/slide31.xml"/><Relationship Id="rId46" Type="http://schemas.openxmlformats.org/officeDocument/2006/relationships/slide" Target="slides/slide39.xml"/><Relationship Id="rId59" Type="http://schemas.openxmlformats.org/officeDocument/2006/relationships/slide" Target="slides/slide52.xml"/><Relationship Id="rId67" Type="http://schemas.openxmlformats.org/officeDocument/2006/relationships/slide" Target="slides/slide60.xml"/><Relationship Id="rId20" Type="http://schemas.openxmlformats.org/officeDocument/2006/relationships/slide" Target="slides/slide13.xml"/><Relationship Id="rId41" Type="http://schemas.openxmlformats.org/officeDocument/2006/relationships/slide" Target="slides/slide34.xml"/><Relationship Id="rId54" Type="http://schemas.openxmlformats.org/officeDocument/2006/relationships/slide" Target="slides/slide47.xml"/><Relationship Id="rId62" Type="http://schemas.openxmlformats.org/officeDocument/2006/relationships/slide" Target="slides/slide55.xml"/><Relationship Id="rId70" Type="http://schemas.openxmlformats.org/officeDocument/2006/relationships/slide" Target="slides/slide63.xml"/><Relationship Id="rId75" Type="http://schemas.openxmlformats.org/officeDocument/2006/relationships/slide" Target="slides/slide68.xml"/><Relationship Id="rId83" Type="http://schemas.openxmlformats.org/officeDocument/2006/relationships/slide" Target="slides/slide76.xml"/><Relationship Id="rId88" Type="http://schemas.openxmlformats.org/officeDocument/2006/relationships/presProps" Target="presProps.xml"/><Relationship Id="rId9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slide" Target="slides/slide21.xml"/><Relationship Id="rId36" Type="http://schemas.openxmlformats.org/officeDocument/2006/relationships/slide" Target="slides/slide29.xml"/><Relationship Id="rId49" Type="http://schemas.openxmlformats.org/officeDocument/2006/relationships/slide" Target="slides/slide42.xml"/><Relationship Id="rId57" Type="http://schemas.openxmlformats.org/officeDocument/2006/relationships/slide" Target="slides/slide50.xml"/><Relationship Id="rId10" Type="http://schemas.openxmlformats.org/officeDocument/2006/relationships/slide" Target="slides/slide3.xml"/><Relationship Id="rId31" Type="http://schemas.openxmlformats.org/officeDocument/2006/relationships/slide" Target="slides/slide24.xml"/><Relationship Id="rId44" Type="http://schemas.openxmlformats.org/officeDocument/2006/relationships/slide" Target="slides/slide37.xml"/><Relationship Id="rId52" Type="http://schemas.openxmlformats.org/officeDocument/2006/relationships/slide" Target="slides/slide45.xml"/><Relationship Id="rId60" Type="http://schemas.openxmlformats.org/officeDocument/2006/relationships/slide" Target="slides/slide53.xml"/><Relationship Id="rId65" Type="http://schemas.openxmlformats.org/officeDocument/2006/relationships/slide" Target="slides/slide58.xml"/><Relationship Id="rId73" Type="http://schemas.openxmlformats.org/officeDocument/2006/relationships/slide" Target="slides/slide66.xml"/><Relationship Id="rId78" Type="http://schemas.openxmlformats.org/officeDocument/2006/relationships/slide" Target="slides/slide71.xml"/><Relationship Id="rId81" Type="http://schemas.openxmlformats.org/officeDocument/2006/relationships/slide" Target="slides/slide74.xml"/><Relationship Id="rId86" Type="http://schemas.openxmlformats.org/officeDocument/2006/relationships/slide" Target="slides/slide79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39" Type="http://schemas.openxmlformats.org/officeDocument/2006/relationships/slide" Target="slides/slide32.xml"/><Relationship Id="rId34" Type="http://schemas.openxmlformats.org/officeDocument/2006/relationships/slide" Target="slides/slide27.xml"/><Relationship Id="rId50" Type="http://schemas.openxmlformats.org/officeDocument/2006/relationships/slide" Target="slides/slide43.xml"/><Relationship Id="rId55" Type="http://schemas.openxmlformats.org/officeDocument/2006/relationships/slide" Target="slides/slide48.xml"/><Relationship Id="rId76" Type="http://schemas.openxmlformats.org/officeDocument/2006/relationships/slide" Target="slides/slide69.xml"/><Relationship Id="rId7" Type="http://schemas.openxmlformats.org/officeDocument/2006/relationships/slideMaster" Target="slideMasters/slideMaster7.xml"/><Relationship Id="rId71" Type="http://schemas.openxmlformats.org/officeDocument/2006/relationships/slide" Target="slides/slide64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2.xml"/><Relationship Id="rId24" Type="http://schemas.openxmlformats.org/officeDocument/2006/relationships/slide" Target="slides/slide17.xml"/><Relationship Id="rId40" Type="http://schemas.openxmlformats.org/officeDocument/2006/relationships/slide" Target="slides/slide33.xml"/><Relationship Id="rId45" Type="http://schemas.openxmlformats.org/officeDocument/2006/relationships/slide" Target="slides/slide38.xml"/><Relationship Id="rId66" Type="http://schemas.openxmlformats.org/officeDocument/2006/relationships/slide" Target="slides/slide59.xml"/><Relationship Id="rId87" Type="http://schemas.openxmlformats.org/officeDocument/2006/relationships/tags" Target="tags/tag1.xml"/><Relationship Id="rId61" Type="http://schemas.openxmlformats.org/officeDocument/2006/relationships/slide" Target="slides/slide54.xml"/><Relationship Id="rId82" Type="http://schemas.openxmlformats.org/officeDocument/2006/relationships/slide" Target="slides/slide75.xml"/><Relationship Id="rId19" Type="http://schemas.openxmlformats.org/officeDocument/2006/relationships/slide" Target="slides/slide1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6.sv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6.sv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6.sv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6.sv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6.sv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6.sv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6.sv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6.sv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6.sv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7" Type="http://schemas.openxmlformats.org/officeDocument/2006/relationships/image" Target="../media/image1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1.svg"/><Relationship Id="rId5" Type="http://schemas.openxmlformats.org/officeDocument/2006/relationships/image" Target="../media/image10.svg"/><Relationship Id="rId4" Type="http://schemas.openxmlformats.org/officeDocument/2006/relationships/image" Target="../media/image9.svg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3.png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6.svg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6.svg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6.svg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6.sv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6.svg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6.svg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6.svg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6.svg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6.svg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7" Type="http://schemas.openxmlformats.org/officeDocument/2006/relationships/image" Target="../media/image1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11.svg"/><Relationship Id="rId5" Type="http://schemas.openxmlformats.org/officeDocument/2006/relationships/image" Target="../media/image10.svg"/><Relationship Id="rId4" Type="http://schemas.openxmlformats.org/officeDocument/2006/relationships/image" Target="../media/image9.svg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3.png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6.svg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6.sv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6.svg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6.svg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6.svg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6.svg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6.svg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6.svg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6.svg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7" Type="http://schemas.openxmlformats.org/officeDocument/2006/relationships/image" Target="../media/image1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11.svg"/><Relationship Id="rId5" Type="http://schemas.openxmlformats.org/officeDocument/2006/relationships/image" Target="../media/image10.svg"/><Relationship Id="rId4" Type="http://schemas.openxmlformats.org/officeDocument/2006/relationships/image" Target="../media/image9.svg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3.png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5.xml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6.svg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6.svg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6.svg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6.svg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6.svg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6.svg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6.svg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6.svg"/></Relationships>
</file>

<file path=ppt/slideLayouts/_rels/slideLayout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6.svg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7" Type="http://schemas.openxmlformats.org/officeDocument/2006/relationships/image" Target="../media/image1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Relationship Id="rId6" Type="http://schemas.openxmlformats.org/officeDocument/2006/relationships/image" Target="../media/image11.svg"/><Relationship Id="rId5" Type="http://schemas.openxmlformats.org/officeDocument/2006/relationships/image" Target="../media/image10.svg"/><Relationship Id="rId4" Type="http://schemas.openxmlformats.org/officeDocument/2006/relationships/image" Target="../media/image9.sv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Relationship Id="rId4" Type="http://schemas.openxmlformats.org/officeDocument/2006/relationships/image" Target="../media/image3.png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6.xml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6.xml"/><Relationship Id="rId4" Type="http://schemas.openxmlformats.org/officeDocument/2006/relationships/image" Target="../media/image6.svg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6.xml"/><Relationship Id="rId4" Type="http://schemas.openxmlformats.org/officeDocument/2006/relationships/image" Target="../media/image6.svg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6.xml"/><Relationship Id="rId4" Type="http://schemas.openxmlformats.org/officeDocument/2006/relationships/image" Target="../media/image6.svg"/></Relationships>
</file>

<file path=ppt/slideLayouts/_rels/slideLayout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6.xml"/><Relationship Id="rId4" Type="http://schemas.openxmlformats.org/officeDocument/2006/relationships/image" Target="../media/image6.svg"/></Relationships>
</file>

<file path=ppt/slideLayouts/_rels/slideLayout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6.xml"/><Relationship Id="rId4" Type="http://schemas.openxmlformats.org/officeDocument/2006/relationships/image" Target="../media/image6.svg"/></Relationships>
</file>

<file path=ppt/slideLayouts/_rels/slideLayout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6.xml"/><Relationship Id="rId4" Type="http://schemas.openxmlformats.org/officeDocument/2006/relationships/image" Target="../media/image6.svg"/></Relationships>
</file>

<file path=ppt/slideLayouts/_rels/slideLayout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6.xml"/><Relationship Id="rId4" Type="http://schemas.openxmlformats.org/officeDocument/2006/relationships/image" Target="../media/image6.svg"/></Relationships>
</file>

<file path=ppt/slideLayouts/_rels/slideLayout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6.xml"/><Relationship Id="rId4" Type="http://schemas.openxmlformats.org/officeDocument/2006/relationships/image" Target="../media/image6.sv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6.xml"/><Relationship Id="rId4" Type="http://schemas.openxmlformats.org/officeDocument/2006/relationships/image" Target="../media/image6.svg"/></Relationships>
</file>

<file path=ppt/slideLayouts/_rels/slideLayout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7" Type="http://schemas.openxmlformats.org/officeDocument/2006/relationships/image" Target="../media/image1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Relationship Id="rId6" Type="http://schemas.openxmlformats.org/officeDocument/2006/relationships/image" Target="../media/image11.svg"/><Relationship Id="rId5" Type="http://schemas.openxmlformats.org/officeDocument/2006/relationships/image" Target="../media/image10.svg"/><Relationship Id="rId4" Type="http://schemas.openxmlformats.org/officeDocument/2006/relationships/image" Target="../media/image9.svg"/></Relationships>
</file>

<file path=ppt/slideLayouts/_rels/slideLayout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7.xml"/><Relationship Id="rId4" Type="http://schemas.openxmlformats.org/officeDocument/2006/relationships/image" Target="../media/image3.png"/></Relationships>
</file>

<file path=ppt/slideLayouts/_rels/slideLayout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7.xml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slideLayouts/_rels/slideLayout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7.xml"/><Relationship Id="rId4" Type="http://schemas.openxmlformats.org/officeDocument/2006/relationships/image" Target="../media/image6.svg"/></Relationships>
</file>

<file path=ppt/slideLayouts/_rels/slideLayout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7.xml"/><Relationship Id="rId4" Type="http://schemas.openxmlformats.org/officeDocument/2006/relationships/image" Target="../media/image6.svg"/></Relationships>
</file>

<file path=ppt/slideLayouts/_rels/slideLayout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7.xml"/><Relationship Id="rId4" Type="http://schemas.openxmlformats.org/officeDocument/2006/relationships/image" Target="../media/image6.svg"/></Relationships>
</file>

<file path=ppt/slideLayouts/_rels/slideLayout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7.xml"/><Relationship Id="rId4" Type="http://schemas.openxmlformats.org/officeDocument/2006/relationships/image" Target="../media/image6.svg"/></Relationships>
</file>

<file path=ppt/slideLayouts/_rels/slideLayout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7.xml"/><Relationship Id="rId4" Type="http://schemas.openxmlformats.org/officeDocument/2006/relationships/image" Target="../media/image6.svg"/></Relationships>
</file>

<file path=ppt/slideLayouts/_rels/slideLayout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7.xml"/><Relationship Id="rId4" Type="http://schemas.openxmlformats.org/officeDocument/2006/relationships/image" Target="../media/image6.sv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7.xml"/><Relationship Id="rId4" Type="http://schemas.openxmlformats.org/officeDocument/2006/relationships/image" Target="../media/image6.svg"/></Relationships>
</file>

<file path=ppt/slideLayouts/_rels/slideLayout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7.xml"/><Relationship Id="rId4" Type="http://schemas.openxmlformats.org/officeDocument/2006/relationships/image" Target="../media/image6.svg"/></Relationships>
</file>

<file path=ppt/slideLayouts/_rels/slideLayout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7.xml"/><Relationship Id="rId4" Type="http://schemas.openxmlformats.org/officeDocument/2006/relationships/image" Target="../media/image6.svg"/></Relationships>
</file>

<file path=ppt/slideLayouts/_rels/slideLayout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7" Type="http://schemas.openxmlformats.org/officeDocument/2006/relationships/image" Target="../media/image1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7.xml"/><Relationship Id="rId6" Type="http://schemas.openxmlformats.org/officeDocument/2006/relationships/image" Target="../media/image11.svg"/><Relationship Id="rId5" Type="http://schemas.openxmlformats.org/officeDocument/2006/relationships/image" Target="../media/image10.svg"/><Relationship Id="rId4" Type="http://schemas.openxmlformats.org/officeDocument/2006/relationships/image" Target="../media/image9.sv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460F9A76-3D47-420C-B8C0-1A618BAC87D7}" type="datetimeFigureOut">
              <a:rPr lang="en-US" smtClean="0"/>
              <a:t>7/7/2026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C7F7379F-D1C7-4813-A32C-8471B8B24C9A}" type="datetimeFigureOut">
              <a:rPr lang="en-US" smtClean="0"/>
              <a:t>7/7/2026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/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FF6C0E57-D2D5-4766-B88F-2C32FB628001}" type="datetimeFigureOut">
              <a:rPr lang="en-US" smtClean="0"/>
              <a:t>7/7/2026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121B6C1D-9A58-FCFD-FC59-B83B334775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44000" cy="685799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2D007B-2D23-25BC-3840-8B44EAE5DA7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08660" y="2836506"/>
            <a:ext cx="7199034" cy="1942536"/>
          </a:xfrm>
        </p:spPr>
        <p:txBody>
          <a:bodyPr anchor="b">
            <a:normAutofit/>
          </a:bodyPr>
          <a:lstStyle>
            <a:lvl1pPr algn="l">
              <a:defRPr sz="45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AD05245-A962-B22A-4DDB-C3B335E6454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08660" y="5108704"/>
            <a:ext cx="6858000" cy="605502"/>
          </a:xfrm>
        </p:spPr>
        <p:txBody>
          <a:bodyPr>
            <a:normAutofit/>
          </a:bodyPr>
          <a:lstStyle>
            <a:lvl1pPr marL="0" indent="0" algn="l">
              <a:buNone/>
              <a:defRPr sz="2700">
                <a:solidFill>
                  <a:schemeClr val="bg1"/>
                </a:solidFill>
                <a:latin typeface="+mj-lt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C1E589B6-88B9-49D6-0916-921E66203B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661" y="1041400"/>
            <a:ext cx="2363444" cy="68681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C26ABD9-40D7-AA22-F0C1-650D3C21A1D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660" y="6334744"/>
            <a:ext cx="1293989" cy="365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9061523"/>
      </p:ext>
    </p:extLst>
  </p:cSld>
  <p:clrMapOvr>
    <a:masterClrMapping/>
  </p:clrMapOvr>
  <p:transition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148D5A62-614B-2D12-4D2F-EBF4440B03D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7102" y="1"/>
            <a:ext cx="326899" cy="43281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303836C-3920-B8E1-6601-C5C5446BEA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7DDB8D-FC27-13BF-343B-91B6E648E7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37FC482-F850-8020-F4D8-5B9804E9BE4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251" y="6356350"/>
            <a:ext cx="1293989" cy="365792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4641A13F-9C9A-7798-CC1C-CE523E7B96E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515350" y="5986786"/>
            <a:ext cx="404603" cy="617231"/>
          </a:xfrm>
          <a:prstGeom prst="rect">
            <a:avLst/>
          </a:prstGeom>
        </p:spPr>
      </p:pic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178AA40A-965E-4A63-9800-522E13EEDAA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18403" y="39526"/>
            <a:ext cx="4046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39BC5D23-DCBC-4E1A-93DA-CED8262DFAD8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180655E-9533-1F3E-EE1F-400B7CC42A2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11" r="25323" b="911"/>
          <a:stretch>
            <a:fillRect/>
          </a:stretch>
        </p:blipFill>
        <p:spPr>
          <a:xfrm>
            <a:off x="1" y="0"/>
            <a:ext cx="9123005" cy="685800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B0563A23-3EFF-38EB-A383-397C48DB7BBD}"/>
              </a:ext>
            </a:extLst>
          </p:cNvPr>
          <p:cNvSpPr/>
          <p:nvPr/>
        </p:nvSpPr>
        <p:spPr>
          <a:xfrm>
            <a:off x="0" y="0"/>
            <a:ext cx="259773" cy="421972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135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2A32BE1-F42E-110C-83BF-0ACBAA7288E6}"/>
              </a:ext>
            </a:extLst>
          </p:cNvPr>
          <p:cNvSpPr/>
          <p:nvPr/>
        </p:nvSpPr>
        <p:spPr>
          <a:xfrm>
            <a:off x="0" y="4219720"/>
            <a:ext cx="259773" cy="263827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135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F06C126F-E72F-28EC-ED77-1AAD54999D83}"/>
              </a:ext>
            </a:extLst>
          </p:cNvPr>
          <p:cNvCxnSpPr/>
          <p:nvPr/>
        </p:nvCxnSpPr>
        <p:spPr>
          <a:xfrm>
            <a:off x="685800" y="6280030"/>
            <a:ext cx="1397480" cy="0"/>
          </a:xfrm>
          <a:prstGeom prst="line">
            <a:avLst/>
          </a:prstGeom>
          <a:ln w="1905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32393746"/>
      </p:ext>
    </p:extLst>
  </p:cSld>
  <p:clrMapOvr>
    <a:masterClrMapping/>
  </p:clrMapOvr>
  <p:transition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C05CB1EB-93F5-153E-4764-E6319385D9E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7102" y="1"/>
            <a:ext cx="326899" cy="43281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94E9C18-36D4-1EE7-007E-6520B516FD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2F4AB9D-F129-1D0A-3F18-30A01E3CCC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9D8542C-570A-B982-EE49-D7BE0A03C9A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251" y="6356350"/>
            <a:ext cx="1293989" cy="365792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79EF8714-2E62-9E33-0635-B316E158ECA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515350" y="5986786"/>
            <a:ext cx="404603" cy="617231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6914BD-BC5D-E404-E474-87D0704C84E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18403" y="39526"/>
            <a:ext cx="4046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39BC5D23-DCBC-4E1A-93DA-CED8262DFA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8460570"/>
      </p:ext>
    </p:extLst>
  </p:cSld>
  <p:clrMapOvr>
    <a:masterClrMapping/>
  </p:clrMapOvr>
  <p:transition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517A5C9C-15EB-E01C-A21A-71D8E8B7B44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7102" y="1"/>
            <a:ext cx="326899" cy="43281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7D6001B-3DD9-17F0-8DD5-9C726E119C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0DF940-4841-13C0-050D-C893010CE0D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CA22BF0-4C09-EE31-F1E7-CE5F45A8AAC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4F9AE5F-CE26-D80C-F042-86377F8A6D7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251" y="6356350"/>
            <a:ext cx="1293989" cy="365792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622AC294-F3E3-1F24-5352-81AB4060EBF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515350" y="5986786"/>
            <a:ext cx="404603" cy="617231"/>
          </a:xfrm>
          <a:prstGeom prst="rect">
            <a:avLst/>
          </a:prstGeom>
        </p:spPr>
      </p:pic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C68E6FF1-74DD-DB97-8000-750655DC310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18403" y="39526"/>
            <a:ext cx="4046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39BC5D23-DCBC-4E1A-93DA-CED8262DFA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9710619"/>
      </p:ext>
    </p:extLst>
  </p:cSld>
  <p:clrMapOvr>
    <a:masterClrMapping/>
  </p:clrMapOvr>
  <p:transition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FD3521FE-8074-3AEE-08BB-863228D4A20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7102" y="1"/>
            <a:ext cx="326899" cy="43281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B4051E9-43BD-C793-F812-C8B2D5C751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70F60C-4123-6B76-0C69-9257E0884C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>
                <a:solidFill>
                  <a:schemeClr val="bg2"/>
                </a:solidFill>
                <a:latin typeface="Zilla Slab" pitchFamily="2" charset="0"/>
                <a:ea typeface="Zilla Slab" pitchFamily="2" charset="0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0B28564-DC70-E696-0B34-9B756C5B4D6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A1411CD-ADCF-8C75-C21B-9C8189CDDC5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>
                <a:solidFill>
                  <a:schemeClr val="bg2"/>
                </a:solidFill>
                <a:latin typeface="Zilla Slab" pitchFamily="2" charset="0"/>
                <a:ea typeface="Zilla Slab" pitchFamily="2" charset="0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CA3D30F-8257-0773-224C-A80FD7DCC39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84CB09F-AA67-425D-8664-92FF321FB4E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251" y="6356350"/>
            <a:ext cx="1293989" cy="365792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D9773CB4-AA79-2B87-C13D-416A1743F26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515350" y="5986786"/>
            <a:ext cx="404603" cy="617231"/>
          </a:xfrm>
          <a:prstGeom prst="rect">
            <a:avLst/>
          </a:prstGeom>
        </p:spPr>
      </p:pic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951C8CC7-5103-852D-2638-5633A716F9E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718403" y="39526"/>
            <a:ext cx="4046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39BC5D23-DCBC-4E1A-93DA-CED8262DFA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1279626"/>
      </p:ext>
    </p:extLst>
  </p:cSld>
  <p:clrMapOvr>
    <a:masterClrMapping/>
  </p:clrMapOvr>
  <p:transition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BC190A96-BFCE-EFBD-CCDA-D7646C83B4C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7102" y="1"/>
            <a:ext cx="326899" cy="43281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D80C1EC-5C4F-4BB4-1D23-1BB6D97E2B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ACC1866-2580-DF83-1482-67DBCC2EA1E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251" y="6356350"/>
            <a:ext cx="1293989" cy="365792"/>
          </a:xfrm>
          <a:prstGeom prst="rect">
            <a:avLst/>
          </a:prstGeo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06928A15-0FAE-3D7A-BE88-D42ED256BE3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515350" y="5986786"/>
            <a:ext cx="404603" cy="617231"/>
          </a:xfrm>
          <a:prstGeom prst="rect">
            <a:avLst/>
          </a:prstGeom>
        </p:spPr>
      </p:pic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C03D672C-222C-01AE-E0B6-93D6FE1ABD7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18403" y="39526"/>
            <a:ext cx="4046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39BC5D23-DCBC-4E1A-93DA-CED8262DFA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7252324"/>
      </p:ext>
    </p:extLst>
  </p:cSld>
  <p:clrMapOvr>
    <a:masterClrMapping/>
  </p:clrMapOvr>
  <p:transition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0B72897-6F99-23F4-62FA-97B44DE86C6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7102" y="1"/>
            <a:ext cx="326899" cy="432817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1B4B1E94-09C1-BD0F-9C7D-EA10237B86C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251" y="6356350"/>
            <a:ext cx="1293989" cy="365792"/>
          </a:xfrm>
          <a:prstGeom prst="rect">
            <a:avLst/>
          </a:prstGeom>
        </p:spPr>
      </p:pic>
      <p:pic>
        <p:nvPicPr>
          <p:cNvPr id="3" name="Graphic 2">
            <a:extLst>
              <a:ext uri="{FF2B5EF4-FFF2-40B4-BE49-F238E27FC236}">
                <a16:creationId xmlns:a16="http://schemas.microsoft.com/office/drawing/2014/main" id="{12804975-758F-47E4-93AA-69CA818075B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515350" y="5986786"/>
            <a:ext cx="404603" cy="617231"/>
          </a:xfrm>
          <a:prstGeom prst="rect">
            <a:avLst/>
          </a:prstGeom>
        </p:spPr>
      </p:pic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E3EE3F8D-94C6-6090-7F45-0140F68D96F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18403" y="39526"/>
            <a:ext cx="4046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39BC5D23-DCBC-4E1A-93DA-CED8262DFA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8899068"/>
      </p:ext>
    </p:extLst>
  </p:cSld>
  <p:clrMapOvr>
    <a:masterClrMapping/>
  </p:clrMapOvr>
  <p:transition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8EA1E715-A3C2-1062-72BA-AA6101EFDBA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7102" y="1"/>
            <a:ext cx="326899" cy="43281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C33B173-896D-3270-D196-9EA3CDED39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112838"/>
          </a:xfrm>
        </p:spPr>
        <p:txBody>
          <a:bodyPr anchor="b"/>
          <a:lstStyle>
            <a:lvl1pPr>
              <a:defRPr sz="24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64532D-27C9-84A8-A21E-F55F542623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009652A-3B8E-D6FE-0C51-AD79BCB11F5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A6FED96-33F4-AE85-1943-38B458CA6CC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251" y="6356350"/>
            <a:ext cx="1293989" cy="365792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76CCEDC5-EC77-FE15-57BB-7AAC4B53333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515350" y="5986786"/>
            <a:ext cx="404603" cy="617231"/>
          </a:xfrm>
          <a:prstGeom prst="rect">
            <a:avLst/>
          </a:prstGeom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D09DCED4-9B61-CDC1-9F25-4418EED76E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18403" y="39526"/>
            <a:ext cx="4046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39BC5D23-DCBC-4E1A-93DA-CED8262DFA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6077871"/>
      </p:ext>
    </p:extLst>
  </p:cSld>
  <p:clrMapOvr>
    <a:masterClrMapping/>
  </p:clrMapOvr>
  <p:transition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C76970FC-EC60-45AA-B946-D6515F304EDA}" type="datetimeFigureOut">
              <a:rPr lang="en-US" smtClean="0"/>
              <a:t>7/7/2026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EF93E89-EC43-508C-91D2-FE01949F0ED8}"/>
              </a:ext>
            </a:extLst>
          </p:cNvPr>
          <p:cNvSpPr/>
          <p:nvPr/>
        </p:nvSpPr>
        <p:spPr>
          <a:xfrm>
            <a:off x="3807619" y="885826"/>
            <a:ext cx="4706540" cy="4983163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135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EC8168B-13D2-605D-EF13-8460F434101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7102" y="1"/>
            <a:ext cx="326899" cy="43281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0864C21-F58A-694E-BDDF-DDA23E0F92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112838"/>
          </a:xfrm>
        </p:spPr>
        <p:txBody>
          <a:bodyPr anchor="b"/>
          <a:lstStyle>
            <a:lvl1pPr>
              <a:defRPr sz="24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B5008F3-14EF-C275-5009-54A6C0948E9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549378" cy="47371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9828B4C-F206-DE18-A860-B2259AF8DF8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78718"/>
            <a:ext cx="2949178" cy="4290269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050AA15-91AB-ED53-47E2-7B264334441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251" y="6356350"/>
            <a:ext cx="1293989" cy="365792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6C2B2FDC-3E39-80E3-47A9-F14E0B22DB6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515350" y="5986786"/>
            <a:ext cx="404603" cy="617231"/>
          </a:xfrm>
          <a:prstGeom prst="rect">
            <a:avLst/>
          </a:prstGeom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FA1E7417-7698-6DAD-F799-E94ADF9A91E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18403" y="39526"/>
            <a:ext cx="4046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39BC5D23-DCBC-4E1A-93DA-CED8262DFA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7507363"/>
      </p:ext>
    </p:extLst>
  </p:cSld>
  <p:clrMapOvr>
    <a:masterClrMapping/>
  </p:clrMapOvr>
  <p:transition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768AD05-1982-0DF0-DB84-69992E3B47C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7102" y="1"/>
            <a:ext cx="326899" cy="43281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D0D3381-9A33-CDE6-A465-39D508AD73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9A21791-0209-93DE-4383-04DAF664543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A507BB1-3659-8D23-FA89-EA4F4D60D67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251" y="6356350"/>
            <a:ext cx="1293989" cy="365792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DA12D315-2DC9-AE52-4820-DBFE1FD82AA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515350" y="5986786"/>
            <a:ext cx="404603" cy="617231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0BA133-188F-1018-3011-9894D2759E3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18403" y="39526"/>
            <a:ext cx="4046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39BC5D23-DCBC-4E1A-93DA-CED8262DFA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5335538"/>
      </p:ext>
    </p:extLst>
  </p:cSld>
  <p:clrMapOvr>
    <a:masterClrMapping/>
  </p:clrMapOvr>
  <p:transition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BD6172AF-7DA8-B4AB-77FD-93C3CDDBF74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7102" y="1"/>
            <a:ext cx="326899" cy="432817"/>
          </a:xfrm>
          <a:prstGeom prst="rect">
            <a:avLst/>
          </a:prstGeom>
        </p:spPr>
      </p:pic>
      <p:sp>
        <p:nvSpPr>
          <p:cNvPr id="2" name="Vertical Title 1">
            <a:extLst>
              <a:ext uri="{FF2B5EF4-FFF2-40B4-BE49-F238E27FC236}">
                <a16:creationId xmlns:a16="http://schemas.microsoft.com/office/drawing/2014/main" id="{80514317-5D4A-3C1D-4027-E4A77FCE8B2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4BE6995-F9A4-0689-FA08-AC65CBECF22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04AF2B0-44DA-FC23-665D-75C23412D4B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251" y="6356350"/>
            <a:ext cx="1293989" cy="365792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1EBA1BCB-5D76-4F42-E4D9-407309BC6F3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515350" y="5986786"/>
            <a:ext cx="404603" cy="617231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9CA00D-4A52-8A7A-BE74-13E98B5DA63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18403" y="39526"/>
            <a:ext cx="4046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39BC5D23-DCBC-4E1A-93DA-CED8262DFA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5701180"/>
      </p:ext>
    </p:extLst>
  </p:cSld>
  <p:clrMapOvr>
    <a:masterClrMapping/>
  </p:clrMapOvr>
  <p:transition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hidden="1">
            <a:extLst>
              <a:ext uri="{FF2B5EF4-FFF2-40B4-BE49-F238E27FC236}">
                <a16:creationId xmlns:a16="http://schemas.microsoft.com/office/drawing/2014/main" id="{121B6C1D-9A58-FCFD-FC59-B83B334775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4796"/>
            <a:ext cx="9144000" cy="6857998"/>
          </a:xfrm>
          <a:prstGeom prst="rect">
            <a:avLst/>
          </a:prstGeom>
        </p:spPr>
      </p:pic>
      <p:pic>
        <p:nvPicPr>
          <p:cNvPr id="19" name="Graphic 18">
            <a:extLst>
              <a:ext uri="{FF2B5EF4-FFF2-40B4-BE49-F238E27FC236}">
                <a16:creationId xmlns:a16="http://schemas.microsoft.com/office/drawing/2014/main" id="{1C00A59F-5699-FFEC-05E4-084B9D01F50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19272" y="3032254"/>
            <a:ext cx="256526" cy="376238"/>
          </a:xfrm>
          <a:prstGeom prst="rect">
            <a:avLst/>
          </a:prstGeom>
        </p:spPr>
      </p:pic>
      <p:pic>
        <p:nvPicPr>
          <p:cNvPr id="21" name="Graphic 20">
            <a:extLst>
              <a:ext uri="{FF2B5EF4-FFF2-40B4-BE49-F238E27FC236}">
                <a16:creationId xmlns:a16="http://schemas.microsoft.com/office/drawing/2014/main" id="{572AEE09-A5AD-AA06-48E6-898E033BA94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32334" y="3926565"/>
            <a:ext cx="230400" cy="384000"/>
          </a:xfrm>
          <a:prstGeom prst="rect">
            <a:avLst/>
          </a:prstGeom>
        </p:spPr>
      </p:pic>
      <p:pic>
        <p:nvPicPr>
          <p:cNvPr id="23" name="Graphic 22">
            <a:extLst>
              <a:ext uri="{FF2B5EF4-FFF2-40B4-BE49-F238E27FC236}">
                <a16:creationId xmlns:a16="http://schemas.microsoft.com/office/drawing/2014/main" id="{A01C56E0-4FF4-A49E-65BE-5A1BF232E4D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95582" y="4758612"/>
            <a:ext cx="303907" cy="405209"/>
          </a:xfrm>
          <a:prstGeom prst="rect">
            <a:avLst/>
          </a:prstGeom>
        </p:spPr>
      </p:pic>
      <p:pic>
        <p:nvPicPr>
          <p:cNvPr id="27" name="Graphic 26">
            <a:extLst>
              <a:ext uri="{FF2B5EF4-FFF2-40B4-BE49-F238E27FC236}">
                <a16:creationId xmlns:a16="http://schemas.microsoft.com/office/drawing/2014/main" id="{CDEF55D3-82EA-2BAF-B8BF-6C8795BCED9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32334" y="5676372"/>
            <a:ext cx="2379641" cy="37604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C1E589B6-88B9-49D6-0916-921E66203BF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661" y="1041399"/>
            <a:ext cx="3570428" cy="1037560"/>
          </a:xfrm>
          <a:prstGeom prst="rect">
            <a:avLst/>
          </a:prstGeom>
        </p:spPr>
      </p:pic>
      <p:sp>
        <p:nvSpPr>
          <p:cNvPr id="6" name="Subtitle 2">
            <a:extLst>
              <a:ext uri="{FF2B5EF4-FFF2-40B4-BE49-F238E27FC236}">
                <a16:creationId xmlns:a16="http://schemas.microsoft.com/office/drawing/2014/main" id="{659A0B0B-6155-1E7E-4087-A0497CBDBD27}"/>
              </a:ext>
            </a:extLst>
          </p:cNvPr>
          <p:cNvSpPr txBox="1"/>
          <p:nvPr/>
        </p:nvSpPr>
        <p:spPr>
          <a:xfrm>
            <a:off x="1221580" y="3921043"/>
            <a:ext cx="6345080" cy="363958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defPPr>
              <a:defRPr lang="en-US"/>
            </a:defPPr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itchFamily="34" charset="0"/>
              <a:buNone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>
                <a:solidFill>
                  <a:schemeClr val="tx1"/>
                </a:solidFill>
              </a:rPr>
              <a:t>0731 3111500, 0731 3111501 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AC9BAA4C-4941-92F4-0508-9A086B1782D0}"/>
              </a:ext>
            </a:extLst>
          </p:cNvPr>
          <p:cNvSpPr txBox="1"/>
          <p:nvPr/>
        </p:nvSpPr>
        <p:spPr>
          <a:xfrm>
            <a:off x="1221581" y="4797554"/>
            <a:ext cx="6305550" cy="405209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>
            <a:defPPr>
              <a:defRPr lang="en-US"/>
            </a:defPPr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itchFamily="34" charset="0"/>
              <a:buNone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>
                <a:solidFill>
                  <a:schemeClr val="tx1"/>
                </a:solidFill>
              </a:rPr>
              <a:t>www.medicaps.ac.in</a:t>
            </a:r>
          </a:p>
        </p:txBody>
      </p:sp>
      <p:sp>
        <p:nvSpPr>
          <p:cNvPr id="28" name="Subtitle 2">
            <a:extLst>
              <a:ext uri="{FF2B5EF4-FFF2-40B4-BE49-F238E27FC236}">
                <a16:creationId xmlns:a16="http://schemas.microsoft.com/office/drawing/2014/main" id="{A505A0EF-09C3-A69E-1757-50EC79E03CA8}"/>
              </a:ext>
            </a:extLst>
          </p:cNvPr>
          <p:cNvSpPr txBox="1"/>
          <p:nvPr/>
        </p:nvSpPr>
        <p:spPr>
          <a:xfrm>
            <a:off x="1221580" y="3030245"/>
            <a:ext cx="6345080" cy="363958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defPPr>
              <a:defRPr lang="en-US"/>
            </a:defPPr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itchFamily="34" charset="0"/>
              <a:buNone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>
                <a:solidFill>
                  <a:schemeClr val="tx1"/>
                </a:solidFill>
              </a:rPr>
              <a:t>A.B. Road, Pigdamber, Rau, Indore – 453331 </a:t>
            </a:r>
          </a:p>
        </p:txBody>
      </p:sp>
    </p:spTree>
    <p:extLst>
      <p:ext uri="{BB962C8B-B14F-4D97-AF65-F5344CB8AC3E}">
        <p14:creationId xmlns:p14="http://schemas.microsoft.com/office/powerpoint/2010/main" val="32110302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121B6C1D-9A58-FCFD-FC59-B83B334775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44000" cy="685799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2D007B-2D23-25BC-3840-8B44EAE5DA7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08660" y="2836506"/>
            <a:ext cx="7199034" cy="1942536"/>
          </a:xfrm>
        </p:spPr>
        <p:txBody>
          <a:bodyPr anchor="b">
            <a:normAutofit/>
          </a:bodyPr>
          <a:lstStyle>
            <a:lvl1pPr algn="l">
              <a:defRPr sz="45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AD05245-A962-B22A-4DDB-C3B335E6454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08660" y="5108704"/>
            <a:ext cx="6858000" cy="605502"/>
          </a:xfrm>
        </p:spPr>
        <p:txBody>
          <a:bodyPr>
            <a:normAutofit/>
          </a:bodyPr>
          <a:lstStyle>
            <a:lvl1pPr marL="0" indent="0" algn="l">
              <a:buNone/>
              <a:defRPr sz="2700">
                <a:solidFill>
                  <a:schemeClr val="bg1"/>
                </a:solidFill>
                <a:latin typeface="+mj-lt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C1E589B6-88B9-49D6-0916-921E66203B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661" y="1041400"/>
            <a:ext cx="2363444" cy="68681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C26ABD9-40D7-AA22-F0C1-650D3C21A1D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660" y="6334744"/>
            <a:ext cx="1293989" cy="365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9061523"/>
      </p:ext>
    </p:extLst>
  </p:cSld>
  <p:clrMapOvr>
    <a:masterClrMapping/>
  </p:clrMapOvr>
  <p:transition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148D5A62-614B-2D12-4D2F-EBF4440B03D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7102" y="1"/>
            <a:ext cx="326899" cy="43281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303836C-3920-B8E1-6601-C5C5446BEA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7DDB8D-FC27-13BF-343B-91B6E648E7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37FC482-F850-8020-F4D8-5B9804E9BE4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251" y="6356350"/>
            <a:ext cx="1293989" cy="365792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4641A13F-9C9A-7798-CC1C-CE523E7B96E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515350" y="5986786"/>
            <a:ext cx="404603" cy="617231"/>
          </a:xfrm>
          <a:prstGeom prst="rect">
            <a:avLst/>
          </a:prstGeom>
        </p:spPr>
      </p:pic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178AA40A-965E-4A63-9800-522E13EEDAA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18403" y="39526"/>
            <a:ext cx="4046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39BC5D23-DCBC-4E1A-93DA-CED8262DFAD8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180655E-9533-1F3E-EE1F-400B7CC42A2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11" r="25323" b="911"/>
          <a:stretch>
            <a:fillRect/>
          </a:stretch>
        </p:blipFill>
        <p:spPr>
          <a:xfrm>
            <a:off x="1" y="0"/>
            <a:ext cx="9123005" cy="685800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B0563A23-3EFF-38EB-A383-397C48DB7BBD}"/>
              </a:ext>
            </a:extLst>
          </p:cNvPr>
          <p:cNvSpPr/>
          <p:nvPr/>
        </p:nvSpPr>
        <p:spPr>
          <a:xfrm>
            <a:off x="0" y="0"/>
            <a:ext cx="259773" cy="421972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135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2A32BE1-F42E-110C-83BF-0ACBAA7288E6}"/>
              </a:ext>
            </a:extLst>
          </p:cNvPr>
          <p:cNvSpPr/>
          <p:nvPr/>
        </p:nvSpPr>
        <p:spPr>
          <a:xfrm>
            <a:off x="0" y="4219720"/>
            <a:ext cx="259773" cy="263827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135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F06C126F-E72F-28EC-ED77-1AAD54999D83}"/>
              </a:ext>
            </a:extLst>
          </p:cNvPr>
          <p:cNvCxnSpPr/>
          <p:nvPr/>
        </p:nvCxnSpPr>
        <p:spPr>
          <a:xfrm>
            <a:off x="685800" y="6280030"/>
            <a:ext cx="1397480" cy="0"/>
          </a:xfrm>
          <a:prstGeom prst="line">
            <a:avLst/>
          </a:prstGeom>
          <a:ln w="1905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32393746"/>
      </p:ext>
    </p:extLst>
  </p:cSld>
  <p:clrMapOvr>
    <a:masterClrMapping/>
  </p:clrMapOvr>
  <p:transition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C05CB1EB-93F5-153E-4764-E6319385D9E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7102" y="1"/>
            <a:ext cx="326899" cy="43281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94E9C18-36D4-1EE7-007E-6520B516FD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2F4AB9D-F129-1D0A-3F18-30A01E3CCC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9D8542C-570A-B982-EE49-D7BE0A03C9A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251" y="6356350"/>
            <a:ext cx="1293989" cy="365792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79EF8714-2E62-9E33-0635-B316E158ECA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515350" y="5986786"/>
            <a:ext cx="404603" cy="617231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6914BD-BC5D-E404-E474-87D0704C84E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18403" y="39526"/>
            <a:ext cx="4046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39BC5D23-DCBC-4E1A-93DA-CED8262DFA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8460570"/>
      </p:ext>
    </p:extLst>
  </p:cSld>
  <p:clrMapOvr>
    <a:masterClrMapping/>
  </p:clrMapOvr>
  <p:transition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517A5C9C-15EB-E01C-A21A-71D8E8B7B44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7102" y="1"/>
            <a:ext cx="326899" cy="43281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7D6001B-3DD9-17F0-8DD5-9C726E119C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0DF940-4841-13C0-050D-C893010CE0D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CA22BF0-4C09-EE31-F1E7-CE5F45A8AAC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4F9AE5F-CE26-D80C-F042-86377F8A6D7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251" y="6356350"/>
            <a:ext cx="1293989" cy="365792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622AC294-F3E3-1F24-5352-81AB4060EBF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515350" y="5986786"/>
            <a:ext cx="404603" cy="617231"/>
          </a:xfrm>
          <a:prstGeom prst="rect">
            <a:avLst/>
          </a:prstGeom>
        </p:spPr>
      </p:pic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C68E6FF1-74DD-DB97-8000-750655DC310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18403" y="39526"/>
            <a:ext cx="4046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39BC5D23-DCBC-4E1A-93DA-CED8262DFA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9710619"/>
      </p:ext>
    </p:extLst>
  </p:cSld>
  <p:clrMapOvr>
    <a:masterClrMapping/>
  </p:clrMapOvr>
  <p:transition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FD3521FE-8074-3AEE-08BB-863228D4A20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7102" y="1"/>
            <a:ext cx="326899" cy="43281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B4051E9-43BD-C793-F812-C8B2D5C751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70F60C-4123-6B76-0C69-9257E0884C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>
                <a:solidFill>
                  <a:schemeClr val="bg2"/>
                </a:solidFill>
                <a:latin typeface="Zilla Slab" pitchFamily="2" charset="0"/>
                <a:ea typeface="Zilla Slab" pitchFamily="2" charset="0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0B28564-DC70-E696-0B34-9B756C5B4D6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A1411CD-ADCF-8C75-C21B-9C8189CDDC5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>
                <a:solidFill>
                  <a:schemeClr val="bg2"/>
                </a:solidFill>
                <a:latin typeface="Zilla Slab" pitchFamily="2" charset="0"/>
                <a:ea typeface="Zilla Slab" pitchFamily="2" charset="0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CA3D30F-8257-0773-224C-A80FD7DCC39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84CB09F-AA67-425D-8664-92FF321FB4E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251" y="6356350"/>
            <a:ext cx="1293989" cy="365792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D9773CB4-AA79-2B87-C13D-416A1743F26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515350" y="5986786"/>
            <a:ext cx="404603" cy="617231"/>
          </a:xfrm>
          <a:prstGeom prst="rect">
            <a:avLst/>
          </a:prstGeom>
        </p:spPr>
      </p:pic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951C8CC7-5103-852D-2638-5633A716F9E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718403" y="39526"/>
            <a:ext cx="4046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39BC5D23-DCBC-4E1A-93DA-CED8262DFA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1279626"/>
      </p:ext>
    </p:extLst>
  </p:cSld>
  <p:clrMapOvr>
    <a:masterClrMapping/>
  </p:clrMapOvr>
  <p:transition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BC190A96-BFCE-EFBD-CCDA-D7646C83B4C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7102" y="1"/>
            <a:ext cx="326899" cy="43281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D80C1EC-5C4F-4BB4-1D23-1BB6D97E2B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ACC1866-2580-DF83-1482-67DBCC2EA1E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251" y="6356350"/>
            <a:ext cx="1293989" cy="365792"/>
          </a:xfrm>
          <a:prstGeom prst="rect">
            <a:avLst/>
          </a:prstGeo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06928A15-0FAE-3D7A-BE88-D42ED256BE3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515350" y="5986786"/>
            <a:ext cx="404603" cy="617231"/>
          </a:xfrm>
          <a:prstGeom prst="rect">
            <a:avLst/>
          </a:prstGeom>
        </p:spPr>
      </p:pic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C03D672C-222C-01AE-E0B6-93D6FE1ABD7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18403" y="39526"/>
            <a:ext cx="4046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39BC5D23-DCBC-4E1A-93DA-CED8262DFA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7252324"/>
      </p:ext>
    </p:extLst>
  </p:cSld>
  <p:clrMapOvr>
    <a:masterClrMapping/>
  </p:clrMapOvr>
  <p:transition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1A3EB004-DA8B-4D1A-810E-13591DBEEF8E}" type="datetimeFigureOut">
              <a:rPr lang="en-US" smtClean="0"/>
              <a:t>7/7/2026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0B72897-6F99-23F4-62FA-97B44DE86C6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7102" y="1"/>
            <a:ext cx="326899" cy="432817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1B4B1E94-09C1-BD0F-9C7D-EA10237B86C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251" y="6356350"/>
            <a:ext cx="1293989" cy="365792"/>
          </a:xfrm>
          <a:prstGeom prst="rect">
            <a:avLst/>
          </a:prstGeom>
        </p:spPr>
      </p:pic>
      <p:pic>
        <p:nvPicPr>
          <p:cNvPr id="3" name="Graphic 2">
            <a:extLst>
              <a:ext uri="{FF2B5EF4-FFF2-40B4-BE49-F238E27FC236}">
                <a16:creationId xmlns:a16="http://schemas.microsoft.com/office/drawing/2014/main" id="{12804975-758F-47E4-93AA-69CA818075B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515350" y="5986786"/>
            <a:ext cx="404603" cy="617231"/>
          </a:xfrm>
          <a:prstGeom prst="rect">
            <a:avLst/>
          </a:prstGeom>
        </p:spPr>
      </p:pic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E3EE3F8D-94C6-6090-7F45-0140F68D96F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18403" y="39526"/>
            <a:ext cx="4046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39BC5D23-DCBC-4E1A-93DA-CED8262DFA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8899068"/>
      </p:ext>
    </p:extLst>
  </p:cSld>
  <p:clrMapOvr>
    <a:masterClrMapping/>
  </p:clrMapOvr>
  <p:transition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8EA1E715-A3C2-1062-72BA-AA6101EFDBA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7102" y="1"/>
            <a:ext cx="326899" cy="43281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C33B173-896D-3270-D196-9EA3CDED39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112838"/>
          </a:xfrm>
        </p:spPr>
        <p:txBody>
          <a:bodyPr anchor="b"/>
          <a:lstStyle>
            <a:lvl1pPr>
              <a:defRPr sz="24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64532D-27C9-84A8-A21E-F55F542623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009652A-3B8E-D6FE-0C51-AD79BCB11F5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A6FED96-33F4-AE85-1943-38B458CA6CC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251" y="6356350"/>
            <a:ext cx="1293989" cy="365792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76CCEDC5-EC77-FE15-57BB-7AAC4B53333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515350" y="5986786"/>
            <a:ext cx="404603" cy="617231"/>
          </a:xfrm>
          <a:prstGeom prst="rect">
            <a:avLst/>
          </a:prstGeom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D09DCED4-9B61-CDC1-9F25-4418EED76E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18403" y="39526"/>
            <a:ext cx="4046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39BC5D23-DCBC-4E1A-93DA-CED8262DFA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6077871"/>
      </p:ext>
    </p:extLst>
  </p:cSld>
  <p:clrMapOvr>
    <a:masterClrMapping/>
  </p:clrMapOvr>
  <p:transition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EF93E89-EC43-508C-91D2-FE01949F0ED8}"/>
              </a:ext>
            </a:extLst>
          </p:cNvPr>
          <p:cNvSpPr/>
          <p:nvPr/>
        </p:nvSpPr>
        <p:spPr>
          <a:xfrm>
            <a:off x="3807619" y="885826"/>
            <a:ext cx="4706540" cy="4983163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135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EC8168B-13D2-605D-EF13-8460F434101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7102" y="1"/>
            <a:ext cx="326899" cy="43281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0864C21-F58A-694E-BDDF-DDA23E0F92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112838"/>
          </a:xfrm>
        </p:spPr>
        <p:txBody>
          <a:bodyPr anchor="b"/>
          <a:lstStyle>
            <a:lvl1pPr>
              <a:defRPr sz="24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B5008F3-14EF-C275-5009-54A6C0948E9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549378" cy="47371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9828B4C-F206-DE18-A860-B2259AF8DF8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78718"/>
            <a:ext cx="2949178" cy="4290269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050AA15-91AB-ED53-47E2-7B264334441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251" y="6356350"/>
            <a:ext cx="1293989" cy="365792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6C2B2FDC-3E39-80E3-47A9-F14E0B22DB6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515350" y="5986786"/>
            <a:ext cx="404603" cy="617231"/>
          </a:xfrm>
          <a:prstGeom prst="rect">
            <a:avLst/>
          </a:prstGeom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FA1E7417-7698-6DAD-F799-E94ADF9A91E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18403" y="39526"/>
            <a:ext cx="4046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39BC5D23-DCBC-4E1A-93DA-CED8262DFA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7507363"/>
      </p:ext>
    </p:extLst>
  </p:cSld>
  <p:clrMapOvr>
    <a:masterClrMapping/>
  </p:clrMapOvr>
  <p:transition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768AD05-1982-0DF0-DB84-69992E3B47C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7102" y="1"/>
            <a:ext cx="326899" cy="43281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D0D3381-9A33-CDE6-A465-39D508AD73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9A21791-0209-93DE-4383-04DAF664543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A507BB1-3659-8D23-FA89-EA4F4D60D67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251" y="6356350"/>
            <a:ext cx="1293989" cy="365792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DA12D315-2DC9-AE52-4820-DBFE1FD82AA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515350" y="5986786"/>
            <a:ext cx="404603" cy="617231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0BA133-188F-1018-3011-9894D2759E3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18403" y="39526"/>
            <a:ext cx="4046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39BC5D23-DCBC-4E1A-93DA-CED8262DFA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5335538"/>
      </p:ext>
    </p:extLst>
  </p:cSld>
  <p:clrMapOvr>
    <a:masterClrMapping/>
  </p:clrMapOvr>
  <p:transition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BD6172AF-7DA8-B4AB-77FD-93C3CDDBF74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7102" y="1"/>
            <a:ext cx="326899" cy="432817"/>
          </a:xfrm>
          <a:prstGeom prst="rect">
            <a:avLst/>
          </a:prstGeom>
        </p:spPr>
      </p:pic>
      <p:sp>
        <p:nvSpPr>
          <p:cNvPr id="2" name="Vertical Title 1">
            <a:extLst>
              <a:ext uri="{FF2B5EF4-FFF2-40B4-BE49-F238E27FC236}">
                <a16:creationId xmlns:a16="http://schemas.microsoft.com/office/drawing/2014/main" id="{80514317-5D4A-3C1D-4027-E4A77FCE8B2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4BE6995-F9A4-0689-FA08-AC65CBECF22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04AF2B0-44DA-FC23-665D-75C23412D4B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251" y="6356350"/>
            <a:ext cx="1293989" cy="365792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1EBA1BCB-5D76-4F42-E4D9-407309BC6F3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515350" y="5986786"/>
            <a:ext cx="404603" cy="617231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9CA00D-4A52-8A7A-BE74-13E98B5DA63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18403" y="39526"/>
            <a:ext cx="4046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39BC5D23-DCBC-4E1A-93DA-CED8262DFA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5701180"/>
      </p:ext>
    </p:extLst>
  </p:cSld>
  <p:clrMapOvr>
    <a:masterClrMapping/>
  </p:clrMapOvr>
  <p:transition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hidden="1">
            <a:extLst>
              <a:ext uri="{FF2B5EF4-FFF2-40B4-BE49-F238E27FC236}">
                <a16:creationId xmlns:a16="http://schemas.microsoft.com/office/drawing/2014/main" id="{121B6C1D-9A58-FCFD-FC59-B83B334775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4796"/>
            <a:ext cx="9144000" cy="6857998"/>
          </a:xfrm>
          <a:prstGeom prst="rect">
            <a:avLst/>
          </a:prstGeom>
        </p:spPr>
      </p:pic>
      <p:pic>
        <p:nvPicPr>
          <p:cNvPr id="19" name="Graphic 18">
            <a:extLst>
              <a:ext uri="{FF2B5EF4-FFF2-40B4-BE49-F238E27FC236}">
                <a16:creationId xmlns:a16="http://schemas.microsoft.com/office/drawing/2014/main" id="{1C00A59F-5699-FFEC-05E4-084B9D01F50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19272" y="3032254"/>
            <a:ext cx="256526" cy="376238"/>
          </a:xfrm>
          <a:prstGeom prst="rect">
            <a:avLst/>
          </a:prstGeom>
        </p:spPr>
      </p:pic>
      <p:pic>
        <p:nvPicPr>
          <p:cNvPr id="21" name="Graphic 20">
            <a:extLst>
              <a:ext uri="{FF2B5EF4-FFF2-40B4-BE49-F238E27FC236}">
                <a16:creationId xmlns:a16="http://schemas.microsoft.com/office/drawing/2014/main" id="{572AEE09-A5AD-AA06-48E6-898E033BA94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32334" y="3926565"/>
            <a:ext cx="230400" cy="384000"/>
          </a:xfrm>
          <a:prstGeom prst="rect">
            <a:avLst/>
          </a:prstGeom>
        </p:spPr>
      </p:pic>
      <p:pic>
        <p:nvPicPr>
          <p:cNvPr id="23" name="Graphic 22">
            <a:extLst>
              <a:ext uri="{FF2B5EF4-FFF2-40B4-BE49-F238E27FC236}">
                <a16:creationId xmlns:a16="http://schemas.microsoft.com/office/drawing/2014/main" id="{A01C56E0-4FF4-A49E-65BE-5A1BF232E4D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95582" y="4758612"/>
            <a:ext cx="303907" cy="405209"/>
          </a:xfrm>
          <a:prstGeom prst="rect">
            <a:avLst/>
          </a:prstGeom>
        </p:spPr>
      </p:pic>
      <p:pic>
        <p:nvPicPr>
          <p:cNvPr id="27" name="Graphic 26">
            <a:extLst>
              <a:ext uri="{FF2B5EF4-FFF2-40B4-BE49-F238E27FC236}">
                <a16:creationId xmlns:a16="http://schemas.microsoft.com/office/drawing/2014/main" id="{CDEF55D3-82EA-2BAF-B8BF-6C8795BCED9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32334" y="5676372"/>
            <a:ext cx="2379641" cy="37604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C1E589B6-88B9-49D6-0916-921E66203BF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661" y="1041399"/>
            <a:ext cx="3570428" cy="1037560"/>
          </a:xfrm>
          <a:prstGeom prst="rect">
            <a:avLst/>
          </a:prstGeom>
        </p:spPr>
      </p:pic>
      <p:sp>
        <p:nvSpPr>
          <p:cNvPr id="6" name="Subtitle 2">
            <a:extLst>
              <a:ext uri="{FF2B5EF4-FFF2-40B4-BE49-F238E27FC236}">
                <a16:creationId xmlns:a16="http://schemas.microsoft.com/office/drawing/2014/main" id="{659A0B0B-6155-1E7E-4087-A0497CBDBD27}"/>
              </a:ext>
            </a:extLst>
          </p:cNvPr>
          <p:cNvSpPr txBox="1"/>
          <p:nvPr/>
        </p:nvSpPr>
        <p:spPr>
          <a:xfrm>
            <a:off x="1221580" y="3921043"/>
            <a:ext cx="6345080" cy="363958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defPPr>
              <a:defRPr lang="en-US"/>
            </a:defPPr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itchFamily="34" charset="0"/>
              <a:buNone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>
                <a:solidFill>
                  <a:schemeClr val="tx1"/>
                </a:solidFill>
              </a:rPr>
              <a:t>0731 3111500, 0731 3111501 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AC9BAA4C-4941-92F4-0508-9A086B1782D0}"/>
              </a:ext>
            </a:extLst>
          </p:cNvPr>
          <p:cNvSpPr txBox="1"/>
          <p:nvPr/>
        </p:nvSpPr>
        <p:spPr>
          <a:xfrm>
            <a:off x="1221581" y="4797554"/>
            <a:ext cx="6305550" cy="405209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>
            <a:defPPr>
              <a:defRPr lang="en-US"/>
            </a:defPPr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itchFamily="34" charset="0"/>
              <a:buNone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>
                <a:solidFill>
                  <a:schemeClr val="tx1"/>
                </a:solidFill>
              </a:rPr>
              <a:t>www.medicaps.ac.in</a:t>
            </a:r>
          </a:p>
        </p:txBody>
      </p:sp>
      <p:sp>
        <p:nvSpPr>
          <p:cNvPr id="28" name="Subtitle 2">
            <a:extLst>
              <a:ext uri="{FF2B5EF4-FFF2-40B4-BE49-F238E27FC236}">
                <a16:creationId xmlns:a16="http://schemas.microsoft.com/office/drawing/2014/main" id="{A505A0EF-09C3-A69E-1757-50EC79E03CA8}"/>
              </a:ext>
            </a:extLst>
          </p:cNvPr>
          <p:cNvSpPr txBox="1"/>
          <p:nvPr/>
        </p:nvSpPr>
        <p:spPr>
          <a:xfrm>
            <a:off x="1221580" y="3030245"/>
            <a:ext cx="6345080" cy="363958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defPPr>
              <a:defRPr lang="en-US"/>
            </a:defPPr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itchFamily="34" charset="0"/>
              <a:buNone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>
                <a:solidFill>
                  <a:schemeClr val="tx1"/>
                </a:solidFill>
              </a:rPr>
              <a:t>A.B. Road, Pigdamber, Rau, Indore – 453331 </a:t>
            </a:r>
          </a:p>
        </p:txBody>
      </p:sp>
    </p:spTree>
    <p:extLst>
      <p:ext uri="{BB962C8B-B14F-4D97-AF65-F5344CB8AC3E}">
        <p14:creationId xmlns:p14="http://schemas.microsoft.com/office/powerpoint/2010/main" val="32110302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121B6C1D-9A58-FCFD-FC59-B83B334775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44000" cy="685799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2D007B-2D23-25BC-3840-8B44EAE5DA7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08660" y="2836506"/>
            <a:ext cx="7199034" cy="1942536"/>
          </a:xfrm>
        </p:spPr>
        <p:txBody>
          <a:bodyPr anchor="b">
            <a:normAutofit/>
          </a:bodyPr>
          <a:lstStyle>
            <a:lvl1pPr algn="l">
              <a:defRPr sz="45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AD05245-A962-B22A-4DDB-C3B335E6454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08660" y="5108704"/>
            <a:ext cx="6858000" cy="605502"/>
          </a:xfrm>
        </p:spPr>
        <p:txBody>
          <a:bodyPr>
            <a:normAutofit/>
          </a:bodyPr>
          <a:lstStyle>
            <a:lvl1pPr marL="0" indent="0" algn="l">
              <a:buNone/>
              <a:defRPr sz="2700">
                <a:solidFill>
                  <a:schemeClr val="bg1"/>
                </a:solidFill>
                <a:latin typeface="+mj-lt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C1E589B6-88B9-49D6-0916-921E66203B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661" y="1041400"/>
            <a:ext cx="2363444" cy="68681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C26ABD9-40D7-AA22-F0C1-650D3C21A1D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660" y="6334744"/>
            <a:ext cx="1293989" cy="365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9061523"/>
      </p:ext>
    </p:extLst>
  </p:cSld>
  <p:clrMapOvr>
    <a:masterClrMapping/>
  </p:clrMapOvr>
  <p:transition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148D5A62-614B-2D12-4D2F-EBF4440B03D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7102" y="1"/>
            <a:ext cx="326899" cy="43281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303836C-3920-B8E1-6601-C5C5446BEA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7DDB8D-FC27-13BF-343B-91B6E648E7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37FC482-F850-8020-F4D8-5B9804E9BE4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251" y="6356350"/>
            <a:ext cx="1293989" cy="365792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4641A13F-9C9A-7798-CC1C-CE523E7B96E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515350" y="5986786"/>
            <a:ext cx="404603" cy="617231"/>
          </a:xfrm>
          <a:prstGeom prst="rect">
            <a:avLst/>
          </a:prstGeom>
        </p:spPr>
      </p:pic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178AA40A-965E-4A63-9800-522E13EEDAA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18403" y="39526"/>
            <a:ext cx="4046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39BC5D23-DCBC-4E1A-93DA-CED8262DFAD8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180655E-9533-1F3E-EE1F-400B7CC42A2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11" r="25323" b="911"/>
          <a:stretch>
            <a:fillRect/>
          </a:stretch>
        </p:blipFill>
        <p:spPr>
          <a:xfrm>
            <a:off x="1" y="0"/>
            <a:ext cx="9123005" cy="685800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B0563A23-3EFF-38EB-A383-397C48DB7BBD}"/>
              </a:ext>
            </a:extLst>
          </p:cNvPr>
          <p:cNvSpPr/>
          <p:nvPr/>
        </p:nvSpPr>
        <p:spPr>
          <a:xfrm>
            <a:off x="0" y="0"/>
            <a:ext cx="259773" cy="421972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135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2A32BE1-F42E-110C-83BF-0ACBAA7288E6}"/>
              </a:ext>
            </a:extLst>
          </p:cNvPr>
          <p:cNvSpPr/>
          <p:nvPr/>
        </p:nvSpPr>
        <p:spPr>
          <a:xfrm>
            <a:off x="0" y="4219720"/>
            <a:ext cx="259773" cy="263827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135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F06C126F-E72F-28EC-ED77-1AAD54999D83}"/>
              </a:ext>
            </a:extLst>
          </p:cNvPr>
          <p:cNvCxnSpPr/>
          <p:nvPr/>
        </p:nvCxnSpPr>
        <p:spPr>
          <a:xfrm>
            <a:off x="685800" y="6280030"/>
            <a:ext cx="1397480" cy="0"/>
          </a:xfrm>
          <a:prstGeom prst="line">
            <a:avLst/>
          </a:prstGeom>
          <a:ln w="1905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32393746"/>
      </p:ext>
    </p:extLst>
  </p:cSld>
  <p:clrMapOvr>
    <a:masterClrMapping/>
  </p:clrMapOvr>
  <p:transition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C05CB1EB-93F5-153E-4764-E6319385D9E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7102" y="1"/>
            <a:ext cx="326899" cy="43281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94E9C18-36D4-1EE7-007E-6520B516FD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2F4AB9D-F129-1D0A-3F18-30A01E3CCC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9D8542C-570A-B982-EE49-D7BE0A03C9A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251" y="6356350"/>
            <a:ext cx="1293989" cy="365792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79EF8714-2E62-9E33-0635-B316E158ECA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515350" y="5986786"/>
            <a:ext cx="404603" cy="617231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6914BD-BC5D-E404-E474-87D0704C84E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18403" y="39526"/>
            <a:ext cx="4046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39BC5D23-DCBC-4E1A-93DA-CED8262DFA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8460570"/>
      </p:ext>
    </p:extLst>
  </p:cSld>
  <p:clrMapOvr>
    <a:masterClrMapping/>
  </p:clrMapOvr>
  <p:transition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517A5C9C-15EB-E01C-A21A-71D8E8B7B44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7102" y="1"/>
            <a:ext cx="326899" cy="43281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7D6001B-3DD9-17F0-8DD5-9C726E119C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0DF940-4841-13C0-050D-C893010CE0D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CA22BF0-4C09-EE31-F1E7-CE5F45A8AAC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4F9AE5F-CE26-D80C-F042-86377F8A6D7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251" y="6356350"/>
            <a:ext cx="1293989" cy="365792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622AC294-F3E3-1F24-5352-81AB4060EBF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515350" y="5986786"/>
            <a:ext cx="404603" cy="617231"/>
          </a:xfrm>
          <a:prstGeom prst="rect">
            <a:avLst/>
          </a:prstGeom>
        </p:spPr>
      </p:pic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C68E6FF1-74DD-DB97-8000-750655DC310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18403" y="39526"/>
            <a:ext cx="4046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39BC5D23-DCBC-4E1A-93DA-CED8262DFA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9710619"/>
      </p:ext>
    </p:extLst>
  </p:cSld>
  <p:clrMapOvr>
    <a:masterClrMapping/>
  </p:clrMapOvr>
  <p:transition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3"/>
          </p:nvPr>
        </p:nvSpPr>
        <p:spPr/>
        <p:txBody>
          <a:bodyPr/>
          <a:lstStyle/>
          <a:p>
            <a:fld id="{FB4CC759-71D8-45C2-951B-CA48FEADA35B}" type="datetimeFigureOut">
              <a:rPr lang="en-US" smtClean="0"/>
              <a:t>7/7/2026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FD3521FE-8074-3AEE-08BB-863228D4A20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7102" y="1"/>
            <a:ext cx="326899" cy="43281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B4051E9-43BD-C793-F812-C8B2D5C751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70F60C-4123-6B76-0C69-9257E0884C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>
                <a:solidFill>
                  <a:schemeClr val="bg2"/>
                </a:solidFill>
                <a:latin typeface="Zilla Slab" pitchFamily="2" charset="0"/>
                <a:ea typeface="Zilla Slab" pitchFamily="2" charset="0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0B28564-DC70-E696-0B34-9B756C5B4D6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A1411CD-ADCF-8C75-C21B-9C8189CDDC5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>
                <a:solidFill>
                  <a:schemeClr val="bg2"/>
                </a:solidFill>
                <a:latin typeface="Zilla Slab" pitchFamily="2" charset="0"/>
                <a:ea typeface="Zilla Slab" pitchFamily="2" charset="0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CA3D30F-8257-0773-224C-A80FD7DCC39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84CB09F-AA67-425D-8664-92FF321FB4E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251" y="6356350"/>
            <a:ext cx="1293989" cy="365792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D9773CB4-AA79-2B87-C13D-416A1743F26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515350" y="5986786"/>
            <a:ext cx="404603" cy="617231"/>
          </a:xfrm>
          <a:prstGeom prst="rect">
            <a:avLst/>
          </a:prstGeom>
        </p:spPr>
      </p:pic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951C8CC7-5103-852D-2638-5633A716F9E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718403" y="39526"/>
            <a:ext cx="4046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39BC5D23-DCBC-4E1A-93DA-CED8262DFA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1279626"/>
      </p:ext>
    </p:extLst>
  </p:cSld>
  <p:clrMapOvr>
    <a:masterClrMapping/>
  </p:clrMapOvr>
  <p:transition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BC190A96-BFCE-EFBD-CCDA-D7646C83B4C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7102" y="1"/>
            <a:ext cx="326899" cy="43281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D80C1EC-5C4F-4BB4-1D23-1BB6D97E2B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ACC1866-2580-DF83-1482-67DBCC2EA1E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251" y="6356350"/>
            <a:ext cx="1293989" cy="365792"/>
          </a:xfrm>
          <a:prstGeom prst="rect">
            <a:avLst/>
          </a:prstGeo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06928A15-0FAE-3D7A-BE88-D42ED256BE3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515350" y="5986786"/>
            <a:ext cx="404603" cy="617231"/>
          </a:xfrm>
          <a:prstGeom prst="rect">
            <a:avLst/>
          </a:prstGeom>
        </p:spPr>
      </p:pic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C03D672C-222C-01AE-E0B6-93D6FE1ABD7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18403" y="39526"/>
            <a:ext cx="4046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39BC5D23-DCBC-4E1A-93DA-CED8262DFA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7252324"/>
      </p:ext>
    </p:extLst>
  </p:cSld>
  <p:clrMapOvr>
    <a:masterClrMapping/>
  </p:clrMapOvr>
  <p:transition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0B72897-6F99-23F4-62FA-97B44DE86C6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7102" y="1"/>
            <a:ext cx="326899" cy="432817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1B4B1E94-09C1-BD0F-9C7D-EA10237B86C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251" y="6356350"/>
            <a:ext cx="1293989" cy="365792"/>
          </a:xfrm>
          <a:prstGeom prst="rect">
            <a:avLst/>
          </a:prstGeom>
        </p:spPr>
      </p:pic>
      <p:pic>
        <p:nvPicPr>
          <p:cNvPr id="3" name="Graphic 2">
            <a:extLst>
              <a:ext uri="{FF2B5EF4-FFF2-40B4-BE49-F238E27FC236}">
                <a16:creationId xmlns:a16="http://schemas.microsoft.com/office/drawing/2014/main" id="{12804975-758F-47E4-93AA-69CA818075B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515350" y="5986786"/>
            <a:ext cx="404603" cy="617231"/>
          </a:xfrm>
          <a:prstGeom prst="rect">
            <a:avLst/>
          </a:prstGeom>
        </p:spPr>
      </p:pic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E3EE3F8D-94C6-6090-7F45-0140F68D96F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18403" y="39526"/>
            <a:ext cx="4046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39BC5D23-DCBC-4E1A-93DA-CED8262DFA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8899068"/>
      </p:ext>
    </p:extLst>
  </p:cSld>
  <p:clrMapOvr>
    <a:masterClrMapping/>
  </p:clrMapOvr>
  <p:transition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8EA1E715-A3C2-1062-72BA-AA6101EFDBA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7102" y="1"/>
            <a:ext cx="326899" cy="43281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C33B173-896D-3270-D196-9EA3CDED39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112838"/>
          </a:xfrm>
        </p:spPr>
        <p:txBody>
          <a:bodyPr anchor="b"/>
          <a:lstStyle>
            <a:lvl1pPr>
              <a:defRPr sz="24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64532D-27C9-84A8-A21E-F55F542623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009652A-3B8E-D6FE-0C51-AD79BCB11F5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A6FED96-33F4-AE85-1943-38B458CA6CC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251" y="6356350"/>
            <a:ext cx="1293989" cy="365792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76CCEDC5-EC77-FE15-57BB-7AAC4B53333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515350" y="5986786"/>
            <a:ext cx="404603" cy="617231"/>
          </a:xfrm>
          <a:prstGeom prst="rect">
            <a:avLst/>
          </a:prstGeom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D09DCED4-9B61-CDC1-9F25-4418EED76E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18403" y="39526"/>
            <a:ext cx="4046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39BC5D23-DCBC-4E1A-93DA-CED8262DFA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6077871"/>
      </p:ext>
    </p:extLst>
  </p:cSld>
  <p:clrMapOvr>
    <a:masterClrMapping/>
  </p:clrMapOvr>
  <p:transition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EF93E89-EC43-508C-91D2-FE01949F0ED8}"/>
              </a:ext>
            </a:extLst>
          </p:cNvPr>
          <p:cNvSpPr/>
          <p:nvPr/>
        </p:nvSpPr>
        <p:spPr>
          <a:xfrm>
            <a:off x="3807619" y="885826"/>
            <a:ext cx="4706540" cy="4983163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135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EC8168B-13D2-605D-EF13-8460F434101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7102" y="1"/>
            <a:ext cx="326899" cy="43281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0864C21-F58A-694E-BDDF-DDA23E0F92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112838"/>
          </a:xfrm>
        </p:spPr>
        <p:txBody>
          <a:bodyPr anchor="b"/>
          <a:lstStyle>
            <a:lvl1pPr>
              <a:defRPr sz="24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B5008F3-14EF-C275-5009-54A6C0948E9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549378" cy="47371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9828B4C-F206-DE18-A860-B2259AF8DF8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78718"/>
            <a:ext cx="2949178" cy="4290269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050AA15-91AB-ED53-47E2-7B264334441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251" y="6356350"/>
            <a:ext cx="1293989" cy="365792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6C2B2FDC-3E39-80E3-47A9-F14E0B22DB6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515350" y="5986786"/>
            <a:ext cx="404603" cy="617231"/>
          </a:xfrm>
          <a:prstGeom prst="rect">
            <a:avLst/>
          </a:prstGeom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FA1E7417-7698-6DAD-F799-E94ADF9A91E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18403" y="39526"/>
            <a:ext cx="4046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39BC5D23-DCBC-4E1A-93DA-CED8262DFA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7507363"/>
      </p:ext>
    </p:extLst>
  </p:cSld>
  <p:clrMapOvr>
    <a:masterClrMapping/>
  </p:clrMapOvr>
  <p:transition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768AD05-1982-0DF0-DB84-69992E3B47C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7102" y="1"/>
            <a:ext cx="326899" cy="43281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D0D3381-9A33-CDE6-A465-39D508AD73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9A21791-0209-93DE-4383-04DAF664543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A507BB1-3659-8D23-FA89-EA4F4D60D67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251" y="6356350"/>
            <a:ext cx="1293989" cy="365792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DA12D315-2DC9-AE52-4820-DBFE1FD82AA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515350" y="5986786"/>
            <a:ext cx="404603" cy="617231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0BA133-188F-1018-3011-9894D2759E3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18403" y="39526"/>
            <a:ext cx="4046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39BC5D23-DCBC-4E1A-93DA-CED8262DFA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5335538"/>
      </p:ext>
    </p:extLst>
  </p:cSld>
  <p:clrMapOvr>
    <a:masterClrMapping/>
  </p:clrMapOvr>
  <p:transition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BD6172AF-7DA8-B4AB-77FD-93C3CDDBF74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7102" y="1"/>
            <a:ext cx="326899" cy="432817"/>
          </a:xfrm>
          <a:prstGeom prst="rect">
            <a:avLst/>
          </a:prstGeom>
        </p:spPr>
      </p:pic>
      <p:sp>
        <p:nvSpPr>
          <p:cNvPr id="2" name="Vertical Title 1">
            <a:extLst>
              <a:ext uri="{FF2B5EF4-FFF2-40B4-BE49-F238E27FC236}">
                <a16:creationId xmlns:a16="http://schemas.microsoft.com/office/drawing/2014/main" id="{80514317-5D4A-3C1D-4027-E4A77FCE8B2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4BE6995-F9A4-0689-FA08-AC65CBECF22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04AF2B0-44DA-FC23-665D-75C23412D4B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251" y="6356350"/>
            <a:ext cx="1293989" cy="365792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1EBA1BCB-5D76-4F42-E4D9-407309BC6F3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515350" y="5986786"/>
            <a:ext cx="404603" cy="617231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9CA00D-4A52-8A7A-BE74-13E98B5DA63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18403" y="39526"/>
            <a:ext cx="4046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39BC5D23-DCBC-4E1A-93DA-CED8262DFA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5701180"/>
      </p:ext>
    </p:extLst>
  </p:cSld>
  <p:clrMapOvr>
    <a:masterClrMapping/>
  </p:clrMapOvr>
  <p:transition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hidden="1">
            <a:extLst>
              <a:ext uri="{FF2B5EF4-FFF2-40B4-BE49-F238E27FC236}">
                <a16:creationId xmlns:a16="http://schemas.microsoft.com/office/drawing/2014/main" id="{121B6C1D-9A58-FCFD-FC59-B83B334775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4796"/>
            <a:ext cx="9144000" cy="6857998"/>
          </a:xfrm>
          <a:prstGeom prst="rect">
            <a:avLst/>
          </a:prstGeom>
        </p:spPr>
      </p:pic>
      <p:pic>
        <p:nvPicPr>
          <p:cNvPr id="19" name="Graphic 18">
            <a:extLst>
              <a:ext uri="{FF2B5EF4-FFF2-40B4-BE49-F238E27FC236}">
                <a16:creationId xmlns:a16="http://schemas.microsoft.com/office/drawing/2014/main" id="{1C00A59F-5699-FFEC-05E4-084B9D01F50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19272" y="3032254"/>
            <a:ext cx="256526" cy="376238"/>
          </a:xfrm>
          <a:prstGeom prst="rect">
            <a:avLst/>
          </a:prstGeom>
        </p:spPr>
      </p:pic>
      <p:pic>
        <p:nvPicPr>
          <p:cNvPr id="21" name="Graphic 20">
            <a:extLst>
              <a:ext uri="{FF2B5EF4-FFF2-40B4-BE49-F238E27FC236}">
                <a16:creationId xmlns:a16="http://schemas.microsoft.com/office/drawing/2014/main" id="{572AEE09-A5AD-AA06-48E6-898E033BA94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32334" y="3926565"/>
            <a:ext cx="230400" cy="384000"/>
          </a:xfrm>
          <a:prstGeom prst="rect">
            <a:avLst/>
          </a:prstGeom>
        </p:spPr>
      </p:pic>
      <p:pic>
        <p:nvPicPr>
          <p:cNvPr id="23" name="Graphic 22">
            <a:extLst>
              <a:ext uri="{FF2B5EF4-FFF2-40B4-BE49-F238E27FC236}">
                <a16:creationId xmlns:a16="http://schemas.microsoft.com/office/drawing/2014/main" id="{A01C56E0-4FF4-A49E-65BE-5A1BF232E4D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95582" y="4758612"/>
            <a:ext cx="303907" cy="405209"/>
          </a:xfrm>
          <a:prstGeom prst="rect">
            <a:avLst/>
          </a:prstGeom>
        </p:spPr>
      </p:pic>
      <p:pic>
        <p:nvPicPr>
          <p:cNvPr id="27" name="Graphic 26">
            <a:extLst>
              <a:ext uri="{FF2B5EF4-FFF2-40B4-BE49-F238E27FC236}">
                <a16:creationId xmlns:a16="http://schemas.microsoft.com/office/drawing/2014/main" id="{CDEF55D3-82EA-2BAF-B8BF-6C8795BCED9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32334" y="5676372"/>
            <a:ext cx="2379641" cy="37604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C1E589B6-88B9-49D6-0916-921E66203BF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661" y="1041399"/>
            <a:ext cx="3570428" cy="1037560"/>
          </a:xfrm>
          <a:prstGeom prst="rect">
            <a:avLst/>
          </a:prstGeom>
        </p:spPr>
      </p:pic>
      <p:sp>
        <p:nvSpPr>
          <p:cNvPr id="6" name="Subtitle 2">
            <a:extLst>
              <a:ext uri="{FF2B5EF4-FFF2-40B4-BE49-F238E27FC236}">
                <a16:creationId xmlns:a16="http://schemas.microsoft.com/office/drawing/2014/main" id="{659A0B0B-6155-1E7E-4087-A0497CBDBD27}"/>
              </a:ext>
            </a:extLst>
          </p:cNvPr>
          <p:cNvSpPr txBox="1"/>
          <p:nvPr/>
        </p:nvSpPr>
        <p:spPr>
          <a:xfrm>
            <a:off x="1221580" y="3921043"/>
            <a:ext cx="6345080" cy="363958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defPPr>
              <a:defRPr lang="en-US"/>
            </a:defPPr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itchFamily="34" charset="0"/>
              <a:buNone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>
                <a:solidFill>
                  <a:schemeClr val="tx1"/>
                </a:solidFill>
              </a:rPr>
              <a:t>0731 3111500, 0731 3111501 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AC9BAA4C-4941-92F4-0508-9A086B1782D0}"/>
              </a:ext>
            </a:extLst>
          </p:cNvPr>
          <p:cNvSpPr txBox="1"/>
          <p:nvPr/>
        </p:nvSpPr>
        <p:spPr>
          <a:xfrm>
            <a:off x="1221581" y="4797554"/>
            <a:ext cx="6305550" cy="405209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>
            <a:defPPr>
              <a:defRPr lang="en-US"/>
            </a:defPPr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itchFamily="34" charset="0"/>
              <a:buNone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>
                <a:solidFill>
                  <a:schemeClr val="tx1"/>
                </a:solidFill>
              </a:rPr>
              <a:t>www.medicaps.ac.in</a:t>
            </a:r>
          </a:p>
        </p:txBody>
      </p:sp>
      <p:sp>
        <p:nvSpPr>
          <p:cNvPr id="28" name="Subtitle 2">
            <a:extLst>
              <a:ext uri="{FF2B5EF4-FFF2-40B4-BE49-F238E27FC236}">
                <a16:creationId xmlns:a16="http://schemas.microsoft.com/office/drawing/2014/main" id="{A505A0EF-09C3-A69E-1757-50EC79E03CA8}"/>
              </a:ext>
            </a:extLst>
          </p:cNvPr>
          <p:cNvSpPr txBox="1"/>
          <p:nvPr/>
        </p:nvSpPr>
        <p:spPr>
          <a:xfrm>
            <a:off x="1221580" y="3030245"/>
            <a:ext cx="6345080" cy="363958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defPPr>
              <a:defRPr lang="en-US"/>
            </a:defPPr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itchFamily="34" charset="0"/>
              <a:buNone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>
                <a:solidFill>
                  <a:schemeClr val="tx1"/>
                </a:solidFill>
              </a:rPr>
              <a:t>A.B. Road, Pigdamber, Rau, Indore – 453331 </a:t>
            </a:r>
          </a:p>
        </p:txBody>
      </p:sp>
    </p:spTree>
    <p:extLst>
      <p:ext uri="{BB962C8B-B14F-4D97-AF65-F5344CB8AC3E}">
        <p14:creationId xmlns:p14="http://schemas.microsoft.com/office/powerpoint/2010/main" val="32110302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121B6C1D-9A58-FCFD-FC59-B83B334775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44000" cy="685799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2D007B-2D23-25BC-3840-8B44EAE5DA7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08660" y="2836506"/>
            <a:ext cx="7199034" cy="1942536"/>
          </a:xfrm>
        </p:spPr>
        <p:txBody>
          <a:bodyPr anchor="b">
            <a:normAutofit/>
          </a:bodyPr>
          <a:lstStyle>
            <a:lvl1pPr algn="l">
              <a:defRPr sz="45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AD05245-A962-B22A-4DDB-C3B335E6454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08660" y="5108704"/>
            <a:ext cx="6858000" cy="605502"/>
          </a:xfrm>
        </p:spPr>
        <p:txBody>
          <a:bodyPr>
            <a:normAutofit/>
          </a:bodyPr>
          <a:lstStyle>
            <a:lvl1pPr marL="0" indent="0" algn="l">
              <a:buNone/>
              <a:defRPr sz="2700">
                <a:solidFill>
                  <a:schemeClr val="bg1"/>
                </a:solidFill>
                <a:latin typeface="+mj-lt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C1E589B6-88B9-49D6-0916-921E66203B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661" y="1041400"/>
            <a:ext cx="2363444" cy="68681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C26ABD9-40D7-AA22-F0C1-650D3C21A1D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660" y="6334744"/>
            <a:ext cx="1293989" cy="365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9061523"/>
      </p:ext>
    </p:extLst>
  </p:cSld>
  <p:clrMapOvr>
    <a:masterClrMapping/>
  </p:clrMapOvr>
  <p:transition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148D5A62-614B-2D12-4D2F-EBF4440B03D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7102" y="1"/>
            <a:ext cx="326899" cy="43281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303836C-3920-B8E1-6601-C5C5446BEA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7DDB8D-FC27-13BF-343B-91B6E648E7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37FC482-F850-8020-F4D8-5B9804E9BE4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251" y="6356350"/>
            <a:ext cx="1293989" cy="365792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4641A13F-9C9A-7798-CC1C-CE523E7B96E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515350" y="5986786"/>
            <a:ext cx="404603" cy="617231"/>
          </a:xfrm>
          <a:prstGeom prst="rect">
            <a:avLst/>
          </a:prstGeom>
        </p:spPr>
      </p:pic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178AA40A-965E-4A63-9800-522E13EEDAA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18403" y="39526"/>
            <a:ext cx="4046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39BC5D23-DCBC-4E1A-93DA-CED8262DFAD8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180655E-9533-1F3E-EE1F-400B7CC42A2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11" r="25323" b="911"/>
          <a:stretch>
            <a:fillRect/>
          </a:stretch>
        </p:blipFill>
        <p:spPr>
          <a:xfrm>
            <a:off x="1" y="0"/>
            <a:ext cx="9123005" cy="685800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B0563A23-3EFF-38EB-A383-397C48DB7BBD}"/>
              </a:ext>
            </a:extLst>
          </p:cNvPr>
          <p:cNvSpPr/>
          <p:nvPr/>
        </p:nvSpPr>
        <p:spPr>
          <a:xfrm>
            <a:off x="0" y="0"/>
            <a:ext cx="259773" cy="421972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135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2A32BE1-F42E-110C-83BF-0ACBAA7288E6}"/>
              </a:ext>
            </a:extLst>
          </p:cNvPr>
          <p:cNvSpPr/>
          <p:nvPr/>
        </p:nvSpPr>
        <p:spPr>
          <a:xfrm>
            <a:off x="0" y="4219720"/>
            <a:ext cx="259773" cy="263827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135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F06C126F-E72F-28EC-ED77-1AAD54999D83}"/>
              </a:ext>
            </a:extLst>
          </p:cNvPr>
          <p:cNvCxnSpPr/>
          <p:nvPr/>
        </p:nvCxnSpPr>
        <p:spPr>
          <a:xfrm>
            <a:off x="685800" y="6280030"/>
            <a:ext cx="1397480" cy="0"/>
          </a:xfrm>
          <a:prstGeom prst="line">
            <a:avLst/>
          </a:prstGeom>
          <a:ln w="1905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32393746"/>
      </p:ext>
    </p:extLst>
  </p:cSld>
  <p:clrMapOvr>
    <a:masterClrMapping/>
  </p:clrMapOvr>
  <p:transition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5"/>
          </p:nvPr>
        </p:nvSpPr>
        <p:spPr/>
        <p:txBody>
          <a:bodyPr/>
          <a:lstStyle/>
          <a:p>
            <a:fld id="{7215BA1D-F207-4CDC-A073-F0C80F6DDD30}" type="datetimeFigureOut">
              <a:rPr lang="en-US" smtClean="0"/>
              <a:t>7/7/2026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C05CB1EB-93F5-153E-4764-E6319385D9E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7102" y="1"/>
            <a:ext cx="326899" cy="43281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94E9C18-36D4-1EE7-007E-6520B516FD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2F4AB9D-F129-1D0A-3F18-30A01E3CCC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9D8542C-570A-B982-EE49-D7BE0A03C9A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251" y="6356350"/>
            <a:ext cx="1293989" cy="365792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79EF8714-2E62-9E33-0635-B316E158ECA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515350" y="5986786"/>
            <a:ext cx="404603" cy="617231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6914BD-BC5D-E404-E474-87D0704C84E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18403" y="39526"/>
            <a:ext cx="4046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39BC5D23-DCBC-4E1A-93DA-CED8262DFA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8460570"/>
      </p:ext>
    </p:extLst>
  </p:cSld>
  <p:clrMapOvr>
    <a:masterClrMapping/>
  </p:clrMapOvr>
  <p:transition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517A5C9C-15EB-E01C-A21A-71D8E8B7B44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7102" y="1"/>
            <a:ext cx="326899" cy="43281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7D6001B-3DD9-17F0-8DD5-9C726E119C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0DF940-4841-13C0-050D-C893010CE0D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CA22BF0-4C09-EE31-F1E7-CE5F45A8AAC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4F9AE5F-CE26-D80C-F042-86377F8A6D7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251" y="6356350"/>
            <a:ext cx="1293989" cy="365792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622AC294-F3E3-1F24-5352-81AB4060EBF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515350" y="5986786"/>
            <a:ext cx="404603" cy="617231"/>
          </a:xfrm>
          <a:prstGeom prst="rect">
            <a:avLst/>
          </a:prstGeom>
        </p:spPr>
      </p:pic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C68E6FF1-74DD-DB97-8000-750655DC310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18403" y="39526"/>
            <a:ext cx="4046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39BC5D23-DCBC-4E1A-93DA-CED8262DFA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9710619"/>
      </p:ext>
    </p:extLst>
  </p:cSld>
  <p:clrMapOvr>
    <a:masterClrMapping/>
  </p:clrMapOvr>
  <p:transition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FD3521FE-8074-3AEE-08BB-863228D4A20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7102" y="1"/>
            <a:ext cx="326899" cy="43281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B4051E9-43BD-C793-F812-C8B2D5C751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70F60C-4123-6B76-0C69-9257E0884C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>
                <a:solidFill>
                  <a:schemeClr val="bg2"/>
                </a:solidFill>
                <a:latin typeface="Zilla Slab" pitchFamily="2" charset="0"/>
                <a:ea typeface="Zilla Slab" pitchFamily="2" charset="0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0B28564-DC70-E696-0B34-9B756C5B4D6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A1411CD-ADCF-8C75-C21B-9C8189CDDC5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>
                <a:solidFill>
                  <a:schemeClr val="bg2"/>
                </a:solidFill>
                <a:latin typeface="Zilla Slab" pitchFamily="2" charset="0"/>
                <a:ea typeface="Zilla Slab" pitchFamily="2" charset="0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CA3D30F-8257-0773-224C-A80FD7DCC39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84CB09F-AA67-425D-8664-92FF321FB4E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251" y="6356350"/>
            <a:ext cx="1293989" cy="365792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D9773CB4-AA79-2B87-C13D-416A1743F26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515350" y="5986786"/>
            <a:ext cx="404603" cy="617231"/>
          </a:xfrm>
          <a:prstGeom prst="rect">
            <a:avLst/>
          </a:prstGeom>
        </p:spPr>
      </p:pic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951C8CC7-5103-852D-2638-5633A716F9E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718403" y="39526"/>
            <a:ext cx="4046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39BC5D23-DCBC-4E1A-93DA-CED8262DFA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1279626"/>
      </p:ext>
    </p:extLst>
  </p:cSld>
  <p:clrMapOvr>
    <a:masterClrMapping/>
  </p:clrMapOvr>
  <p:transition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BC190A96-BFCE-EFBD-CCDA-D7646C83B4C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7102" y="1"/>
            <a:ext cx="326899" cy="43281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D80C1EC-5C4F-4BB4-1D23-1BB6D97E2B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ACC1866-2580-DF83-1482-67DBCC2EA1E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251" y="6356350"/>
            <a:ext cx="1293989" cy="365792"/>
          </a:xfrm>
          <a:prstGeom prst="rect">
            <a:avLst/>
          </a:prstGeo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06928A15-0FAE-3D7A-BE88-D42ED256BE3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515350" y="5986786"/>
            <a:ext cx="404603" cy="617231"/>
          </a:xfrm>
          <a:prstGeom prst="rect">
            <a:avLst/>
          </a:prstGeom>
        </p:spPr>
      </p:pic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C03D672C-222C-01AE-E0B6-93D6FE1ABD7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18403" y="39526"/>
            <a:ext cx="4046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39BC5D23-DCBC-4E1A-93DA-CED8262DFA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7252324"/>
      </p:ext>
    </p:extLst>
  </p:cSld>
  <p:clrMapOvr>
    <a:masterClrMapping/>
  </p:clrMapOvr>
  <p:transition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0B72897-6F99-23F4-62FA-97B44DE86C6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7102" y="1"/>
            <a:ext cx="326899" cy="432817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1B4B1E94-09C1-BD0F-9C7D-EA10237B86C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251" y="6356350"/>
            <a:ext cx="1293989" cy="365792"/>
          </a:xfrm>
          <a:prstGeom prst="rect">
            <a:avLst/>
          </a:prstGeom>
        </p:spPr>
      </p:pic>
      <p:pic>
        <p:nvPicPr>
          <p:cNvPr id="3" name="Graphic 2">
            <a:extLst>
              <a:ext uri="{FF2B5EF4-FFF2-40B4-BE49-F238E27FC236}">
                <a16:creationId xmlns:a16="http://schemas.microsoft.com/office/drawing/2014/main" id="{12804975-758F-47E4-93AA-69CA818075B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515350" y="5986786"/>
            <a:ext cx="404603" cy="617231"/>
          </a:xfrm>
          <a:prstGeom prst="rect">
            <a:avLst/>
          </a:prstGeom>
        </p:spPr>
      </p:pic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E3EE3F8D-94C6-6090-7F45-0140F68D96F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18403" y="39526"/>
            <a:ext cx="4046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39BC5D23-DCBC-4E1A-93DA-CED8262DFA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8899068"/>
      </p:ext>
    </p:extLst>
  </p:cSld>
  <p:clrMapOvr>
    <a:masterClrMapping/>
  </p:clrMapOvr>
  <p:transition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8EA1E715-A3C2-1062-72BA-AA6101EFDBA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7102" y="1"/>
            <a:ext cx="326899" cy="43281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C33B173-896D-3270-D196-9EA3CDED39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112838"/>
          </a:xfrm>
        </p:spPr>
        <p:txBody>
          <a:bodyPr anchor="b"/>
          <a:lstStyle>
            <a:lvl1pPr>
              <a:defRPr sz="24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64532D-27C9-84A8-A21E-F55F542623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009652A-3B8E-D6FE-0C51-AD79BCB11F5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A6FED96-33F4-AE85-1943-38B458CA6CC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251" y="6356350"/>
            <a:ext cx="1293989" cy="365792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76CCEDC5-EC77-FE15-57BB-7AAC4B53333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515350" y="5986786"/>
            <a:ext cx="404603" cy="617231"/>
          </a:xfrm>
          <a:prstGeom prst="rect">
            <a:avLst/>
          </a:prstGeom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D09DCED4-9B61-CDC1-9F25-4418EED76E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18403" y="39526"/>
            <a:ext cx="4046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39BC5D23-DCBC-4E1A-93DA-CED8262DFA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6077871"/>
      </p:ext>
    </p:extLst>
  </p:cSld>
  <p:clrMapOvr>
    <a:masterClrMapping/>
  </p:clrMapOvr>
  <p:transition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EF93E89-EC43-508C-91D2-FE01949F0ED8}"/>
              </a:ext>
            </a:extLst>
          </p:cNvPr>
          <p:cNvSpPr/>
          <p:nvPr/>
        </p:nvSpPr>
        <p:spPr>
          <a:xfrm>
            <a:off x="3807619" y="885826"/>
            <a:ext cx="4706540" cy="4983163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135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EC8168B-13D2-605D-EF13-8460F434101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7102" y="1"/>
            <a:ext cx="326899" cy="43281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0864C21-F58A-694E-BDDF-DDA23E0F92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112838"/>
          </a:xfrm>
        </p:spPr>
        <p:txBody>
          <a:bodyPr anchor="b"/>
          <a:lstStyle>
            <a:lvl1pPr>
              <a:defRPr sz="24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B5008F3-14EF-C275-5009-54A6C0948E9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549378" cy="47371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9828B4C-F206-DE18-A860-B2259AF8DF8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78718"/>
            <a:ext cx="2949178" cy="4290269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050AA15-91AB-ED53-47E2-7B264334441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251" y="6356350"/>
            <a:ext cx="1293989" cy="365792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6C2B2FDC-3E39-80E3-47A9-F14E0B22DB6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515350" y="5986786"/>
            <a:ext cx="404603" cy="617231"/>
          </a:xfrm>
          <a:prstGeom prst="rect">
            <a:avLst/>
          </a:prstGeom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FA1E7417-7698-6DAD-F799-E94ADF9A91E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18403" y="39526"/>
            <a:ext cx="4046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39BC5D23-DCBC-4E1A-93DA-CED8262DFA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7507363"/>
      </p:ext>
    </p:extLst>
  </p:cSld>
  <p:clrMapOvr>
    <a:masterClrMapping/>
  </p:clrMapOvr>
  <p:transition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768AD05-1982-0DF0-DB84-69992E3B47C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7102" y="1"/>
            <a:ext cx="326899" cy="43281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D0D3381-9A33-CDE6-A465-39D508AD73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9A21791-0209-93DE-4383-04DAF664543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A507BB1-3659-8D23-FA89-EA4F4D60D67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251" y="6356350"/>
            <a:ext cx="1293989" cy="365792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DA12D315-2DC9-AE52-4820-DBFE1FD82AA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515350" y="5986786"/>
            <a:ext cx="404603" cy="617231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0BA133-188F-1018-3011-9894D2759E3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18403" y="39526"/>
            <a:ext cx="4046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39BC5D23-DCBC-4E1A-93DA-CED8262DFA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5335538"/>
      </p:ext>
    </p:extLst>
  </p:cSld>
  <p:clrMapOvr>
    <a:masterClrMapping/>
  </p:clrMapOvr>
  <p:transition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BD6172AF-7DA8-B4AB-77FD-93C3CDDBF74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7102" y="1"/>
            <a:ext cx="326899" cy="432817"/>
          </a:xfrm>
          <a:prstGeom prst="rect">
            <a:avLst/>
          </a:prstGeom>
        </p:spPr>
      </p:pic>
      <p:sp>
        <p:nvSpPr>
          <p:cNvPr id="2" name="Vertical Title 1">
            <a:extLst>
              <a:ext uri="{FF2B5EF4-FFF2-40B4-BE49-F238E27FC236}">
                <a16:creationId xmlns:a16="http://schemas.microsoft.com/office/drawing/2014/main" id="{80514317-5D4A-3C1D-4027-E4A77FCE8B2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4BE6995-F9A4-0689-FA08-AC65CBECF22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04AF2B0-44DA-FC23-665D-75C23412D4B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251" y="6356350"/>
            <a:ext cx="1293989" cy="365792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1EBA1BCB-5D76-4F42-E4D9-407309BC6F3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515350" y="5986786"/>
            <a:ext cx="404603" cy="617231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9CA00D-4A52-8A7A-BE74-13E98B5DA63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18403" y="39526"/>
            <a:ext cx="4046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39BC5D23-DCBC-4E1A-93DA-CED8262DFA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5701180"/>
      </p:ext>
    </p:extLst>
  </p:cSld>
  <p:clrMapOvr>
    <a:masterClrMapping/>
  </p:clrMapOvr>
  <p:transition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hidden="1">
            <a:extLst>
              <a:ext uri="{FF2B5EF4-FFF2-40B4-BE49-F238E27FC236}">
                <a16:creationId xmlns:a16="http://schemas.microsoft.com/office/drawing/2014/main" id="{121B6C1D-9A58-FCFD-FC59-B83B334775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4796"/>
            <a:ext cx="9144000" cy="6857998"/>
          </a:xfrm>
          <a:prstGeom prst="rect">
            <a:avLst/>
          </a:prstGeom>
        </p:spPr>
      </p:pic>
      <p:pic>
        <p:nvPicPr>
          <p:cNvPr id="19" name="Graphic 18">
            <a:extLst>
              <a:ext uri="{FF2B5EF4-FFF2-40B4-BE49-F238E27FC236}">
                <a16:creationId xmlns:a16="http://schemas.microsoft.com/office/drawing/2014/main" id="{1C00A59F-5699-FFEC-05E4-084B9D01F50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19272" y="3032254"/>
            <a:ext cx="256526" cy="376238"/>
          </a:xfrm>
          <a:prstGeom prst="rect">
            <a:avLst/>
          </a:prstGeom>
        </p:spPr>
      </p:pic>
      <p:pic>
        <p:nvPicPr>
          <p:cNvPr id="21" name="Graphic 20">
            <a:extLst>
              <a:ext uri="{FF2B5EF4-FFF2-40B4-BE49-F238E27FC236}">
                <a16:creationId xmlns:a16="http://schemas.microsoft.com/office/drawing/2014/main" id="{572AEE09-A5AD-AA06-48E6-898E033BA94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32334" y="3926565"/>
            <a:ext cx="230400" cy="384000"/>
          </a:xfrm>
          <a:prstGeom prst="rect">
            <a:avLst/>
          </a:prstGeom>
        </p:spPr>
      </p:pic>
      <p:pic>
        <p:nvPicPr>
          <p:cNvPr id="23" name="Graphic 22">
            <a:extLst>
              <a:ext uri="{FF2B5EF4-FFF2-40B4-BE49-F238E27FC236}">
                <a16:creationId xmlns:a16="http://schemas.microsoft.com/office/drawing/2014/main" id="{A01C56E0-4FF4-A49E-65BE-5A1BF232E4D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95582" y="4758612"/>
            <a:ext cx="303907" cy="405209"/>
          </a:xfrm>
          <a:prstGeom prst="rect">
            <a:avLst/>
          </a:prstGeom>
        </p:spPr>
      </p:pic>
      <p:pic>
        <p:nvPicPr>
          <p:cNvPr id="27" name="Graphic 26">
            <a:extLst>
              <a:ext uri="{FF2B5EF4-FFF2-40B4-BE49-F238E27FC236}">
                <a16:creationId xmlns:a16="http://schemas.microsoft.com/office/drawing/2014/main" id="{CDEF55D3-82EA-2BAF-B8BF-6C8795BCED9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32334" y="5676372"/>
            <a:ext cx="2379641" cy="37604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C1E589B6-88B9-49D6-0916-921E66203BF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661" y="1041399"/>
            <a:ext cx="3570428" cy="1037560"/>
          </a:xfrm>
          <a:prstGeom prst="rect">
            <a:avLst/>
          </a:prstGeom>
        </p:spPr>
      </p:pic>
      <p:sp>
        <p:nvSpPr>
          <p:cNvPr id="6" name="Subtitle 2">
            <a:extLst>
              <a:ext uri="{FF2B5EF4-FFF2-40B4-BE49-F238E27FC236}">
                <a16:creationId xmlns:a16="http://schemas.microsoft.com/office/drawing/2014/main" id="{659A0B0B-6155-1E7E-4087-A0497CBDBD27}"/>
              </a:ext>
            </a:extLst>
          </p:cNvPr>
          <p:cNvSpPr txBox="1"/>
          <p:nvPr/>
        </p:nvSpPr>
        <p:spPr>
          <a:xfrm>
            <a:off x="1221580" y="3921043"/>
            <a:ext cx="6345080" cy="363958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defPPr>
              <a:defRPr lang="en-US"/>
            </a:defPPr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itchFamily="34" charset="0"/>
              <a:buNone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>
                <a:solidFill>
                  <a:schemeClr val="tx1"/>
                </a:solidFill>
              </a:rPr>
              <a:t>0731 3111500, 0731 3111501 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AC9BAA4C-4941-92F4-0508-9A086B1782D0}"/>
              </a:ext>
            </a:extLst>
          </p:cNvPr>
          <p:cNvSpPr txBox="1"/>
          <p:nvPr/>
        </p:nvSpPr>
        <p:spPr>
          <a:xfrm>
            <a:off x="1221581" y="4797554"/>
            <a:ext cx="6305550" cy="405209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>
            <a:defPPr>
              <a:defRPr lang="en-US"/>
            </a:defPPr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itchFamily="34" charset="0"/>
              <a:buNone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>
                <a:solidFill>
                  <a:schemeClr val="tx1"/>
                </a:solidFill>
              </a:rPr>
              <a:t>www.medicaps.ac.in</a:t>
            </a:r>
          </a:p>
        </p:txBody>
      </p:sp>
      <p:sp>
        <p:nvSpPr>
          <p:cNvPr id="28" name="Subtitle 2">
            <a:extLst>
              <a:ext uri="{FF2B5EF4-FFF2-40B4-BE49-F238E27FC236}">
                <a16:creationId xmlns:a16="http://schemas.microsoft.com/office/drawing/2014/main" id="{A505A0EF-09C3-A69E-1757-50EC79E03CA8}"/>
              </a:ext>
            </a:extLst>
          </p:cNvPr>
          <p:cNvSpPr txBox="1"/>
          <p:nvPr/>
        </p:nvSpPr>
        <p:spPr>
          <a:xfrm>
            <a:off x="1221580" y="3030245"/>
            <a:ext cx="6345080" cy="363958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defPPr>
              <a:defRPr lang="en-US"/>
            </a:defPPr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itchFamily="34" charset="0"/>
              <a:buNone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>
                <a:solidFill>
                  <a:schemeClr val="tx1"/>
                </a:solidFill>
              </a:rPr>
              <a:t>A.B. Road, Pigdamber, Rau, Indore – 453331 </a:t>
            </a:r>
          </a:p>
        </p:txBody>
      </p:sp>
    </p:spTree>
    <p:extLst>
      <p:ext uri="{BB962C8B-B14F-4D97-AF65-F5344CB8AC3E}">
        <p14:creationId xmlns:p14="http://schemas.microsoft.com/office/powerpoint/2010/main" val="32110302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"/>
          </p:nvPr>
        </p:nvSpPr>
        <p:spPr/>
        <p:txBody>
          <a:bodyPr/>
          <a:lstStyle/>
          <a:p>
            <a:fld id="{4EA82292-217B-4DD1-AED7-476BEA4E9E79}" type="datetimeFigureOut">
              <a:rPr lang="en-US" smtClean="0"/>
              <a:t>7/7/2026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121B6C1D-9A58-FCFD-FC59-B83B334775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44000" cy="685799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2D007B-2D23-25BC-3840-8B44EAE5DA7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08660" y="2836506"/>
            <a:ext cx="7199034" cy="1942536"/>
          </a:xfrm>
        </p:spPr>
        <p:txBody>
          <a:bodyPr anchor="b">
            <a:normAutofit/>
          </a:bodyPr>
          <a:lstStyle>
            <a:lvl1pPr algn="l">
              <a:defRPr sz="45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AD05245-A962-B22A-4DDB-C3B335E6454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08660" y="5108704"/>
            <a:ext cx="6858000" cy="605502"/>
          </a:xfrm>
        </p:spPr>
        <p:txBody>
          <a:bodyPr>
            <a:normAutofit/>
          </a:bodyPr>
          <a:lstStyle>
            <a:lvl1pPr marL="0" indent="0" algn="l">
              <a:buNone/>
              <a:defRPr sz="2700">
                <a:solidFill>
                  <a:schemeClr val="bg1"/>
                </a:solidFill>
                <a:latin typeface="+mj-lt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C1E589B6-88B9-49D6-0916-921E66203B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661" y="1041400"/>
            <a:ext cx="2363444" cy="68681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C26ABD9-40D7-AA22-F0C1-650D3C21A1D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660" y="6334744"/>
            <a:ext cx="1293989" cy="365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9061523"/>
      </p:ext>
    </p:extLst>
  </p:cSld>
  <p:clrMapOvr>
    <a:masterClrMapping/>
  </p:clrMapOvr>
  <p:transition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148D5A62-614B-2D12-4D2F-EBF4440B03D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7102" y="1"/>
            <a:ext cx="326899" cy="43281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303836C-3920-B8E1-6601-C5C5446BEA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7DDB8D-FC27-13BF-343B-91B6E648E7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37FC482-F850-8020-F4D8-5B9804E9BE4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251" y="6356350"/>
            <a:ext cx="1293989" cy="365792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4641A13F-9C9A-7798-CC1C-CE523E7B96E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515350" y="5986786"/>
            <a:ext cx="404603" cy="617231"/>
          </a:xfrm>
          <a:prstGeom prst="rect">
            <a:avLst/>
          </a:prstGeom>
        </p:spPr>
      </p:pic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178AA40A-965E-4A63-9800-522E13EEDAA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18403" y="39526"/>
            <a:ext cx="4046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39BC5D23-DCBC-4E1A-93DA-CED8262DFAD8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180655E-9533-1F3E-EE1F-400B7CC42A2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11" r="25323" b="911"/>
          <a:stretch>
            <a:fillRect/>
          </a:stretch>
        </p:blipFill>
        <p:spPr>
          <a:xfrm>
            <a:off x="1" y="0"/>
            <a:ext cx="9123005" cy="685800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B0563A23-3EFF-38EB-A383-397C48DB7BBD}"/>
              </a:ext>
            </a:extLst>
          </p:cNvPr>
          <p:cNvSpPr/>
          <p:nvPr/>
        </p:nvSpPr>
        <p:spPr>
          <a:xfrm>
            <a:off x="0" y="0"/>
            <a:ext cx="259773" cy="421972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135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2A32BE1-F42E-110C-83BF-0ACBAA7288E6}"/>
              </a:ext>
            </a:extLst>
          </p:cNvPr>
          <p:cNvSpPr/>
          <p:nvPr/>
        </p:nvSpPr>
        <p:spPr>
          <a:xfrm>
            <a:off x="0" y="4219720"/>
            <a:ext cx="259773" cy="263827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135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F06C126F-E72F-28EC-ED77-1AAD54999D83}"/>
              </a:ext>
            </a:extLst>
          </p:cNvPr>
          <p:cNvCxnSpPr/>
          <p:nvPr/>
        </p:nvCxnSpPr>
        <p:spPr>
          <a:xfrm>
            <a:off x="685800" y="6280030"/>
            <a:ext cx="1397480" cy="0"/>
          </a:xfrm>
          <a:prstGeom prst="line">
            <a:avLst/>
          </a:prstGeom>
          <a:ln w="1905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32393746"/>
      </p:ext>
    </p:extLst>
  </p:cSld>
  <p:clrMapOvr>
    <a:masterClrMapping/>
  </p:clrMapOvr>
  <p:transition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C05CB1EB-93F5-153E-4764-E6319385D9E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7102" y="1"/>
            <a:ext cx="326899" cy="43281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94E9C18-36D4-1EE7-007E-6520B516FD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2F4AB9D-F129-1D0A-3F18-30A01E3CCC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9D8542C-570A-B982-EE49-D7BE0A03C9A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251" y="6356350"/>
            <a:ext cx="1293989" cy="365792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79EF8714-2E62-9E33-0635-B316E158ECA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515350" y="5986786"/>
            <a:ext cx="404603" cy="617231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6914BD-BC5D-E404-E474-87D0704C84E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18403" y="39526"/>
            <a:ext cx="4046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39BC5D23-DCBC-4E1A-93DA-CED8262DFA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8460570"/>
      </p:ext>
    </p:extLst>
  </p:cSld>
  <p:clrMapOvr>
    <a:masterClrMapping/>
  </p:clrMapOvr>
  <p:transition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517A5C9C-15EB-E01C-A21A-71D8E8B7B44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7102" y="1"/>
            <a:ext cx="326899" cy="43281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7D6001B-3DD9-17F0-8DD5-9C726E119C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0DF940-4841-13C0-050D-C893010CE0D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CA22BF0-4C09-EE31-F1E7-CE5F45A8AAC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4F9AE5F-CE26-D80C-F042-86377F8A6D7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251" y="6356350"/>
            <a:ext cx="1293989" cy="365792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622AC294-F3E3-1F24-5352-81AB4060EBF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515350" y="5986786"/>
            <a:ext cx="404603" cy="617231"/>
          </a:xfrm>
          <a:prstGeom prst="rect">
            <a:avLst/>
          </a:prstGeom>
        </p:spPr>
      </p:pic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C68E6FF1-74DD-DB97-8000-750655DC310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18403" y="39526"/>
            <a:ext cx="4046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39BC5D23-DCBC-4E1A-93DA-CED8262DFA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9710619"/>
      </p:ext>
    </p:extLst>
  </p:cSld>
  <p:clrMapOvr>
    <a:masterClrMapping/>
  </p:clrMapOvr>
  <p:transition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FD3521FE-8074-3AEE-08BB-863228D4A20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7102" y="1"/>
            <a:ext cx="326899" cy="43281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B4051E9-43BD-C793-F812-C8B2D5C751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70F60C-4123-6B76-0C69-9257E0884C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>
                <a:solidFill>
                  <a:schemeClr val="bg2"/>
                </a:solidFill>
                <a:latin typeface="Zilla Slab" pitchFamily="2" charset="0"/>
                <a:ea typeface="Zilla Slab" pitchFamily="2" charset="0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0B28564-DC70-E696-0B34-9B756C5B4D6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A1411CD-ADCF-8C75-C21B-9C8189CDDC5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>
                <a:solidFill>
                  <a:schemeClr val="bg2"/>
                </a:solidFill>
                <a:latin typeface="Zilla Slab" pitchFamily="2" charset="0"/>
                <a:ea typeface="Zilla Slab" pitchFamily="2" charset="0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CA3D30F-8257-0773-224C-A80FD7DCC39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84CB09F-AA67-425D-8664-92FF321FB4E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251" y="6356350"/>
            <a:ext cx="1293989" cy="365792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D9773CB4-AA79-2B87-C13D-416A1743F26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515350" y="5986786"/>
            <a:ext cx="404603" cy="617231"/>
          </a:xfrm>
          <a:prstGeom prst="rect">
            <a:avLst/>
          </a:prstGeom>
        </p:spPr>
      </p:pic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951C8CC7-5103-852D-2638-5633A716F9E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718403" y="39526"/>
            <a:ext cx="4046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39BC5D23-DCBC-4E1A-93DA-CED8262DFA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1279626"/>
      </p:ext>
    </p:extLst>
  </p:cSld>
  <p:clrMapOvr>
    <a:masterClrMapping/>
  </p:clrMapOvr>
  <p:transition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BC190A96-BFCE-EFBD-CCDA-D7646C83B4C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7102" y="1"/>
            <a:ext cx="326899" cy="43281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D80C1EC-5C4F-4BB4-1D23-1BB6D97E2B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ACC1866-2580-DF83-1482-67DBCC2EA1E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251" y="6356350"/>
            <a:ext cx="1293989" cy="365792"/>
          </a:xfrm>
          <a:prstGeom prst="rect">
            <a:avLst/>
          </a:prstGeo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06928A15-0FAE-3D7A-BE88-D42ED256BE3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515350" y="5986786"/>
            <a:ext cx="404603" cy="617231"/>
          </a:xfrm>
          <a:prstGeom prst="rect">
            <a:avLst/>
          </a:prstGeom>
        </p:spPr>
      </p:pic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C03D672C-222C-01AE-E0B6-93D6FE1ABD7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18403" y="39526"/>
            <a:ext cx="4046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39BC5D23-DCBC-4E1A-93DA-CED8262DFA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7252324"/>
      </p:ext>
    </p:extLst>
  </p:cSld>
  <p:clrMapOvr>
    <a:masterClrMapping/>
  </p:clrMapOvr>
  <p:transition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0B72897-6F99-23F4-62FA-97B44DE86C6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7102" y="1"/>
            <a:ext cx="326899" cy="432817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1B4B1E94-09C1-BD0F-9C7D-EA10237B86C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251" y="6356350"/>
            <a:ext cx="1293989" cy="365792"/>
          </a:xfrm>
          <a:prstGeom prst="rect">
            <a:avLst/>
          </a:prstGeom>
        </p:spPr>
      </p:pic>
      <p:pic>
        <p:nvPicPr>
          <p:cNvPr id="3" name="Graphic 2">
            <a:extLst>
              <a:ext uri="{FF2B5EF4-FFF2-40B4-BE49-F238E27FC236}">
                <a16:creationId xmlns:a16="http://schemas.microsoft.com/office/drawing/2014/main" id="{12804975-758F-47E4-93AA-69CA818075B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515350" y="5986786"/>
            <a:ext cx="404603" cy="617231"/>
          </a:xfrm>
          <a:prstGeom prst="rect">
            <a:avLst/>
          </a:prstGeom>
        </p:spPr>
      </p:pic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E3EE3F8D-94C6-6090-7F45-0140F68D96F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18403" y="39526"/>
            <a:ext cx="4046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39BC5D23-DCBC-4E1A-93DA-CED8262DFA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8899068"/>
      </p:ext>
    </p:extLst>
  </p:cSld>
  <p:clrMapOvr>
    <a:masterClrMapping/>
  </p:clrMapOvr>
  <p:transition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8EA1E715-A3C2-1062-72BA-AA6101EFDBA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7102" y="1"/>
            <a:ext cx="326899" cy="43281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C33B173-896D-3270-D196-9EA3CDED39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112838"/>
          </a:xfrm>
        </p:spPr>
        <p:txBody>
          <a:bodyPr anchor="b"/>
          <a:lstStyle>
            <a:lvl1pPr>
              <a:defRPr sz="24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64532D-27C9-84A8-A21E-F55F542623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009652A-3B8E-D6FE-0C51-AD79BCB11F5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A6FED96-33F4-AE85-1943-38B458CA6CC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251" y="6356350"/>
            <a:ext cx="1293989" cy="365792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76CCEDC5-EC77-FE15-57BB-7AAC4B53333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515350" y="5986786"/>
            <a:ext cx="404603" cy="617231"/>
          </a:xfrm>
          <a:prstGeom prst="rect">
            <a:avLst/>
          </a:prstGeom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D09DCED4-9B61-CDC1-9F25-4418EED76E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18403" y="39526"/>
            <a:ext cx="4046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39BC5D23-DCBC-4E1A-93DA-CED8262DFA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6077871"/>
      </p:ext>
    </p:extLst>
  </p:cSld>
  <p:clrMapOvr>
    <a:masterClrMapping/>
  </p:clrMapOvr>
  <p:transition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EF93E89-EC43-508C-91D2-FE01949F0ED8}"/>
              </a:ext>
            </a:extLst>
          </p:cNvPr>
          <p:cNvSpPr/>
          <p:nvPr/>
        </p:nvSpPr>
        <p:spPr>
          <a:xfrm>
            <a:off x="3807619" y="885826"/>
            <a:ext cx="4706540" cy="4983163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135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EC8168B-13D2-605D-EF13-8460F434101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7102" y="1"/>
            <a:ext cx="326899" cy="43281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0864C21-F58A-694E-BDDF-DDA23E0F92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112838"/>
          </a:xfrm>
        </p:spPr>
        <p:txBody>
          <a:bodyPr anchor="b"/>
          <a:lstStyle>
            <a:lvl1pPr>
              <a:defRPr sz="24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B5008F3-14EF-C275-5009-54A6C0948E9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549378" cy="47371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9828B4C-F206-DE18-A860-B2259AF8DF8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78718"/>
            <a:ext cx="2949178" cy="4290269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050AA15-91AB-ED53-47E2-7B264334441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251" y="6356350"/>
            <a:ext cx="1293989" cy="365792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6C2B2FDC-3E39-80E3-47A9-F14E0B22DB6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515350" y="5986786"/>
            <a:ext cx="404603" cy="617231"/>
          </a:xfrm>
          <a:prstGeom prst="rect">
            <a:avLst/>
          </a:prstGeom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FA1E7417-7698-6DAD-F799-E94ADF9A91E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18403" y="39526"/>
            <a:ext cx="4046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39BC5D23-DCBC-4E1A-93DA-CED8262DFA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7507363"/>
      </p:ext>
    </p:extLst>
  </p:cSld>
  <p:clrMapOvr>
    <a:masterClrMapping/>
  </p:clrMapOvr>
  <p:transition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768AD05-1982-0DF0-DB84-69992E3B47C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7102" y="1"/>
            <a:ext cx="326899" cy="43281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D0D3381-9A33-CDE6-A465-39D508AD73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9A21791-0209-93DE-4383-04DAF664543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A507BB1-3659-8D23-FA89-EA4F4D60D67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251" y="6356350"/>
            <a:ext cx="1293989" cy="365792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DA12D315-2DC9-AE52-4820-DBFE1FD82AA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515350" y="5986786"/>
            <a:ext cx="404603" cy="617231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0BA133-188F-1018-3011-9894D2759E3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18403" y="39526"/>
            <a:ext cx="4046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39BC5D23-DCBC-4E1A-93DA-CED8262DFA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5335538"/>
      </p:ext>
    </p:extLst>
  </p:cSld>
  <p:clrMapOvr>
    <a:masterClrMapping/>
  </p:clrMapOvr>
  <p:transition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/>
          </p:nvPr>
        </p:nvSpPr>
        <p:spPr/>
        <p:txBody>
          <a:bodyPr/>
          <a:lstStyle/>
          <a:p>
            <a:fld id="{2ADA6B36-2E31-41DC-9C7C-12F448615A51}" type="datetimeFigureOut">
              <a:rPr lang="en-US" smtClean="0"/>
              <a:t>7/7/2026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BD6172AF-7DA8-B4AB-77FD-93C3CDDBF74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7102" y="1"/>
            <a:ext cx="326899" cy="432817"/>
          </a:xfrm>
          <a:prstGeom prst="rect">
            <a:avLst/>
          </a:prstGeom>
        </p:spPr>
      </p:pic>
      <p:sp>
        <p:nvSpPr>
          <p:cNvPr id="2" name="Vertical Title 1">
            <a:extLst>
              <a:ext uri="{FF2B5EF4-FFF2-40B4-BE49-F238E27FC236}">
                <a16:creationId xmlns:a16="http://schemas.microsoft.com/office/drawing/2014/main" id="{80514317-5D4A-3C1D-4027-E4A77FCE8B2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4BE6995-F9A4-0689-FA08-AC65CBECF22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04AF2B0-44DA-FC23-665D-75C23412D4B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251" y="6356350"/>
            <a:ext cx="1293989" cy="365792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1EBA1BCB-5D76-4F42-E4D9-407309BC6F3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515350" y="5986786"/>
            <a:ext cx="404603" cy="617231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9CA00D-4A52-8A7A-BE74-13E98B5DA63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18403" y="39526"/>
            <a:ext cx="4046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39BC5D23-DCBC-4E1A-93DA-CED8262DFA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5701180"/>
      </p:ext>
    </p:extLst>
  </p:cSld>
  <p:clrMapOvr>
    <a:masterClrMapping/>
  </p:clrMapOvr>
  <p:transition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hidden="1">
            <a:extLst>
              <a:ext uri="{FF2B5EF4-FFF2-40B4-BE49-F238E27FC236}">
                <a16:creationId xmlns:a16="http://schemas.microsoft.com/office/drawing/2014/main" id="{121B6C1D-9A58-FCFD-FC59-B83B334775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4796"/>
            <a:ext cx="9144000" cy="6857998"/>
          </a:xfrm>
          <a:prstGeom prst="rect">
            <a:avLst/>
          </a:prstGeom>
        </p:spPr>
      </p:pic>
      <p:pic>
        <p:nvPicPr>
          <p:cNvPr id="19" name="Graphic 18">
            <a:extLst>
              <a:ext uri="{FF2B5EF4-FFF2-40B4-BE49-F238E27FC236}">
                <a16:creationId xmlns:a16="http://schemas.microsoft.com/office/drawing/2014/main" id="{1C00A59F-5699-FFEC-05E4-084B9D01F50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19272" y="3032254"/>
            <a:ext cx="256526" cy="376238"/>
          </a:xfrm>
          <a:prstGeom prst="rect">
            <a:avLst/>
          </a:prstGeom>
        </p:spPr>
      </p:pic>
      <p:pic>
        <p:nvPicPr>
          <p:cNvPr id="21" name="Graphic 20">
            <a:extLst>
              <a:ext uri="{FF2B5EF4-FFF2-40B4-BE49-F238E27FC236}">
                <a16:creationId xmlns:a16="http://schemas.microsoft.com/office/drawing/2014/main" id="{572AEE09-A5AD-AA06-48E6-898E033BA94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32334" y="3926565"/>
            <a:ext cx="230400" cy="384000"/>
          </a:xfrm>
          <a:prstGeom prst="rect">
            <a:avLst/>
          </a:prstGeom>
        </p:spPr>
      </p:pic>
      <p:pic>
        <p:nvPicPr>
          <p:cNvPr id="23" name="Graphic 22">
            <a:extLst>
              <a:ext uri="{FF2B5EF4-FFF2-40B4-BE49-F238E27FC236}">
                <a16:creationId xmlns:a16="http://schemas.microsoft.com/office/drawing/2014/main" id="{A01C56E0-4FF4-A49E-65BE-5A1BF232E4D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95582" y="4758612"/>
            <a:ext cx="303907" cy="405209"/>
          </a:xfrm>
          <a:prstGeom prst="rect">
            <a:avLst/>
          </a:prstGeom>
        </p:spPr>
      </p:pic>
      <p:pic>
        <p:nvPicPr>
          <p:cNvPr id="27" name="Graphic 26">
            <a:extLst>
              <a:ext uri="{FF2B5EF4-FFF2-40B4-BE49-F238E27FC236}">
                <a16:creationId xmlns:a16="http://schemas.microsoft.com/office/drawing/2014/main" id="{CDEF55D3-82EA-2BAF-B8BF-6C8795BCED9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32334" y="5676372"/>
            <a:ext cx="2379641" cy="37604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C1E589B6-88B9-49D6-0916-921E66203BF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661" y="1041399"/>
            <a:ext cx="3570428" cy="1037560"/>
          </a:xfrm>
          <a:prstGeom prst="rect">
            <a:avLst/>
          </a:prstGeom>
        </p:spPr>
      </p:pic>
      <p:sp>
        <p:nvSpPr>
          <p:cNvPr id="6" name="Subtitle 2">
            <a:extLst>
              <a:ext uri="{FF2B5EF4-FFF2-40B4-BE49-F238E27FC236}">
                <a16:creationId xmlns:a16="http://schemas.microsoft.com/office/drawing/2014/main" id="{659A0B0B-6155-1E7E-4087-A0497CBDBD27}"/>
              </a:ext>
            </a:extLst>
          </p:cNvPr>
          <p:cNvSpPr txBox="1"/>
          <p:nvPr/>
        </p:nvSpPr>
        <p:spPr>
          <a:xfrm>
            <a:off x="1221580" y="3921043"/>
            <a:ext cx="6345080" cy="363958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defPPr>
              <a:defRPr lang="en-US"/>
            </a:defPPr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itchFamily="34" charset="0"/>
              <a:buNone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>
                <a:solidFill>
                  <a:schemeClr val="tx1"/>
                </a:solidFill>
              </a:rPr>
              <a:t>0731 3111500, 0731 3111501 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AC9BAA4C-4941-92F4-0508-9A086B1782D0}"/>
              </a:ext>
            </a:extLst>
          </p:cNvPr>
          <p:cNvSpPr txBox="1"/>
          <p:nvPr/>
        </p:nvSpPr>
        <p:spPr>
          <a:xfrm>
            <a:off x="1221581" y="4797554"/>
            <a:ext cx="6305550" cy="405209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>
            <a:defPPr>
              <a:defRPr lang="en-US"/>
            </a:defPPr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itchFamily="34" charset="0"/>
              <a:buNone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>
                <a:solidFill>
                  <a:schemeClr val="tx1"/>
                </a:solidFill>
              </a:rPr>
              <a:t>www.medicaps.ac.in</a:t>
            </a:r>
          </a:p>
        </p:txBody>
      </p:sp>
      <p:sp>
        <p:nvSpPr>
          <p:cNvPr id="28" name="Subtitle 2">
            <a:extLst>
              <a:ext uri="{FF2B5EF4-FFF2-40B4-BE49-F238E27FC236}">
                <a16:creationId xmlns:a16="http://schemas.microsoft.com/office/drawing/2014/main" id="{A505A0EF-09C3-A69E-1757-50EC79E03CA8}"/>
              </a:ext>
            </a:extLst>
          </p:cNvPr>
          <p:cNvSpPr txBox="1"/>
          <p:nvPr/>
        </p:nvSpPr>
        <p:spPr>
          <a:xfrm>
            <a:off x="1221580" y="3030245"/>
            <a:ext cx="6345080" cy="363958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defPPr>
              <a:defRPr lang="en-US"/>
            </a:defPPr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itchFamily="34" charset="0"/>
              <a:buNone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>
                <a:solidFill>
                  <a:schemeClr val="tx1"/>
                </a:solidFill>
              </a:rPr>
              <a:t>A.B. Road, Pigdamber, Rau, Indore – 453331 </a:t>
            </a:r>
          </a:p>
        </p:txBody>
      </p:sp>
    </p:spTree>
    <p:extLst>
      <p:ext uri="{BB962C8B-B14F-4D97-AF65-F5344CB8AC3E}">
        <p14:creationId xmlns:p14="http://schemas.microsoft.com/office/powerpoint/2010/main" val="32110302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121B6C1D-9A58-FCFD-FC59-B83B334775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44000" cy="685799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2D007B-2D23-25BC-3840-8B44EAE5DA7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08660" y="2836506"/>
            <a:ext cx="7199034" cy="1942536"/>
          </a:xfrm>
        </p:spPr>
        <p:txBody>
          <a:bodyPr anchor="b">
            <a:normAutofit/>
          </a:bodyPr>
          <a:lstStyle>
            <a:lvl1pPr algn="l">
              <a:defRPr sz="45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AD05245-A962-B22A-4DDB-C3B335E6454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08660" y="5108704"/>
            <a:ext cx="6858000" cy="605502"/>
          </a:xfrm>
        </p:spPr>
        <p:txBody>
          <a:bodyPr>
            <a:normAutofit/>
          </a:bodyPr>
          <a:lstStyle>
            <a:lvl1pPr marL="0" indent="0" algn="l">
              <a:buNone/>
              <a:defRPr sz="2700">
                <a:solidFill>
                  <a:schemeClr val="bg1"/>
                </a:solidFill>
                <a:latin typeface="+mj-lt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C1E589B6-88B9-49D6-0916-921E66203B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661" y="1041400"/>
            <a:ext cx="2363444" cy="68681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C26ABD9-40D7-AA22-F0C1-650D3C21A1D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660" y="6334744"/>
            <a:ext cx="1293989" cy="365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9061523"/>
      </p:ext>
    </p:extLst>
  </p:cSld>
  <p:clrMapOvr>
    <a:masterClrMapping/>
  </p:clrMapOvr>
  <p:transition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148D5A62-614B-2D12-4D2F-EBF4440B03D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7102" y="1"/>
            <a:ext cx="326899" cy="43281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303836C-3920-B8E1-6601-C5C5446BEA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7DDB8D-FC27-13BF-343B-91B6E648E7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37FC482-F850-8020-F4D8-5B9804E9BE4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251" y="6356350"/>
            <a:ext cx="1293989" cy="365792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4641A13F-9C9A-7798-CC1C-CE523E7B96E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515350" y="5986786"/>
            <a:ext cx="404603" cy="617231"/>
          </a:xfrm>
          <a:prstGeom prst="rect">
            <a:avLst/>
          </a:prstGeom>
        </p:spPr>
      </p:pic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178AA40A-965E-4A63-9800-522E13EEDAA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18403" y="39526"/>
            <a:ext cx="4046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39BC5D23-DCBC-4E1A-93DA-CED8262DFAD8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180655E-9533-1F3E-EE1F-400B7CC42A2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11" r="25323" b="911"/>
          <a:stretch>
            <a:fillRect/>
          </a:stretch>
        </p:blipFill>
        <p:spPr>
          <a:xfrm>
            <a:off x="1" y="0"/>
            <a:ext cx="9123005" cy="685800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B0563A23-3EFF-38EB-A383-397C48DB7BBD}"/>
              </a:ext>
            </a:extLst>
          </p:cNvPr>
          <p:cNvSpPr/>
          <p:nvPr/>
        </p:nvSpPr>
        <p:spPr>
          <a:xfrm>
            <a:off x="0" y="0"/>
            <a:ext cx="259773" cy="421972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135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2A32BE1-F42E-110C-83BF-0ACBAA7288E6}"/>
              </a:ext>
            </a:extLst>
          </p:cNvPr>
          <p:cNvSpPr/>
          <p:nvPr/>
        </p:nvSpPr>
        <p:spPr>
          <a:xfrm>
            <a:off x="0" y="4219720"/>
            <a:ext cx="259773" cy="263827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135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F06C126F-E72F-28EC-ED77-1AAD54999D83}"/>
              </a:ext>
            </a:extLst>
          </p:cNvPr>
          <p:cNvCxnSpPr/>
          <p:nvPr/>
        </p:nvCxnSpPr>
        <p:spPr>
          <a:xfrm>
            <a:off x="685800" y="6280030"/>
            <a:ext cx="1397480" cy="0"/>
          </a:xfrm>
          <a:prstGeom prst="line">
            <a:avLst/>
          </a:prstGeom>
          <a:ln w="1905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32393746"/>
      </p:ext>
    </p:extLst>
  </p:cSld>
  <p:clrMapOvr>
    <a:masterClrMapping/>
  </p:clrMapOvr>
  <p:transition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C05CB1EB-93F5-153E-4764-E6319385D9E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7102" y="1"/>
            <a:ext cx="326899" cy="43281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94E9C18-36D4-1EE7-007E-6520B516FD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2F4AB9D-F129-1D0A-3F18-30A01E3CCC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9D8542C-570A-B982-EE49-D7BE0A03C9A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251" y="6356350"/>
            <a:ext cx="1293989" cy="365792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79EF8714-2E62-9E33-0635-B316E158ECA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515350" y="5986786"/>
            <a:ext cx="404603" cy="617231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6914BD-BC5D-E404-E474-87D0704C84E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18403" y="39526"/>
            <a:ext cx="4046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39BC5D23-DCBC-4E1A-93DA-CED8262DFA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8460570"/>
      </p:ext>
    </p:extLst>
  </p:cSld>
  <p:clrMapOvr>
    <a:masterClrMapping/>
  </p:clrMapOvr>
  <p:transition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517A5C9C-15EB-E01C-A21A-71D8E8B7B44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7102" y="1"/>
            <a:ext cx="326899" cy="43281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7D6001B-3DD9-17F0-8DD5-9C726E119C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0DF940-4841-13C0-050D-C893010CE0D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CA22BF0-4C09-EE31-F1E7-CE5F45A8AAC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4F9AE5F-CE26-D80C-F042-86377F8A6D7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251" y="6356350"/>
            <a:ext cx="1293989" cy="365792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622AC294-F3E3-1F24-5352-81AB4060EBF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515350" y="5986786"/>
            <a:ext cx="404603" cy="617231"/>
          </a:xfrm>
          <a:prstGeom prst="rect">
            <a:avLst/>
          </a:prstGeom>
        </p:spPr>
      </p:pic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C68E6FF1-74DD-DB97-8000-750655DC310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18403" y="39526"/>
            <a:ext cx="4046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39BC5D23-DCBC-4E1A-93DA-CED8262DFA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9710619"/>
      </p:ext>
    </p:extLst>
  </p:cSld>
  <p:clrMapOvr>
    <a:masterClrMapping/>
  </p:clrMapOvr>
  <p:transition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FD3521FE-8074-3AEE-08BB-863228D4A20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7102" y="1"/>
            <a:ext cx="326899" cy="43281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B4051E9-43BD-C793-F812-C8B2D5C751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70F60C-4123-6B76-0C69-9257E0884C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>
                <a:solidFill>
                  <a:schemeClr val="bg2"/>
                </a:solidFill>
                <a:latin typeface="Zilla Slab" pitchFamily="2" charset="0"/>
                <a:ea typeface="Zilla Slab" pitchFamily="2" charset="0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0B28564-DC70-E696-0B34-9B756C5B4D6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A1411CD-ADCF-8C75-C21B-9C8189CDDC5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>
                <a:solidFill>
                  <a:schemeClr val="bg2"/>
                </a:solidFill>
                <a:latin typeface="Zilla Slab" pitchFamily="2" charset="0"/>
                <a:ea typeface="Zilla Slab" pitchFamily="2" charset="0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CA3D30F-8257-0773-224C-A80FD7DCC39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84CB09F-AA67-425D-8664-92FF321FB4E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251" y="6356350"/>
            <a:ext cx="1293989" cy="365792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D9773CB4-AA79-2B87-C13D-416A1743F26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515350" y="5986786"/>
            <a:ext cx="404603" cy="617231"/>
          </a:xfrm>
          <a:prstGeom prst="rect">
            <a:avLst/>
          </a:prstGeom>
        </p:spPr>
      </p:pic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951C8CC7-5103-852D-2638-5633A716F9E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718403" y="39526"/>
            <a:ext cx="4046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39BC5D23-DCBC-4E1A-93DA-CED8262DFA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1279626"/>
      </p:ext>
    </p:extLst>
  </p:cSld>
  <p:clrMapOvr>
    <a:masterClrMapping/>
  </p:clrMapOvr>
  <p:transition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BC190A96-BFCE-EFBD-CCDA-D7646C83B4C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7102" y="1"/>
            <a:ext cx="326899" cy="43281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D80C1EC-5C4F-4BB4-1D23-1BB6D97E2B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ACC1866-2580-DF83-1482-67DBCC2EA1E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251" y="6356350"/>
            <a:ext cx="1293989" cy="365792"/>
          </a:xfrm>
          <a:prstGeom prst="rect">
            <a:avLst/>
          </a:prstGeo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06928A15-0FAE-3D7A-BE88-D42ED256BE3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515350" y="5986786"/>
            <a:ext cx="404603" cy="617231"/>
          </a:xfrm>
          <a:prstGeom prst="rect">
            <a:avLst/>
          </a:prstGeom>
        </p:spPr>
      </p:pic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C03D672C-222C-01AE-E0B6-93D6FE1ABD7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18403" y="39526"/>
            <a:ext cx="4046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39BC5D23-DCBC-4E1A-93DA-CED8262DFA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7252324"/>
      </p:ext>
    </p:extLst>
  </p:cSld>
  <p:clrMapOvr>
    <a:masterClrMapping/>
  </p:clrMapOvr>
  <p:transition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0B72897-6F99-23F4-62FA-97B44DE86C6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7102" y="1"/>
            <a:ext cx="326899" cy="432817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1B4B1E94-09C1-BD0F-9C7D-EA10237B86C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251" y="6356350"/>
            <a:ext cx="1293989" cy="365792"/>
          </a:xfrm>
          <a:prstGeom prst="rect">
            <a:avLst/>
          </a:prstGeom>
        </p:spPr>
      </p:pic>
      <p:pic>
        <p:nvPicPr>
          <p:cNvPr id="3" name="Graphic 2">
            <a:extLst>
              <a:ext uri="{FF2B5EF4-FFF2-40B4-BE49-F238E27FC236}">
                <a16:creationId xmlns:a16="http://schemas.microsoft.com/office/drawing/2014/main" id="{12804975-758F-47E4-93AA-69CA818075B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515350" y="5986786"/>
            <a:ext cx="404603" cy="617231"/>
          </a:xfrm>
          <a:prstGeom prst="rect">
            <a:avLst/>
          </a:prstGeom>
        </p:spPr>
      </p:pic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E3EE3F8D-94C6-6090-7F45-0140F68D96F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18403" y="39526"/>
            <a:ext cx="4046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39BC5D23-DCBC-4E1A-93DA-CED8262DFA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8899068"/>
      </p:ext>
    </p:extLst>
  </p:cSld>
  <p:clrMapOvr>
    <a:masterClrMapping/>
  </p:clrMapOvr>
  <p:transition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8EA1E715-A3C2-1062-72BA-AA6101EFDBA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7102" y="1"/>
            <a:ext cx="326899" cy="43281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C33B173-896D-3270-D196-9EA3CDED39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112838"/>
          </a:xfrm>
        </p:spPr>
        <p:txBody>
          <a:bodyPr anchor="b"/>
          <a:lstStyle>
            <a:lvl1pPr>
              <a:defRPr sz="24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64532D-27C9-84A8-A21E-F55F542623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009652A-3B8E-D6FE-0C51-AD79BCB11F5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A6FED96-33F4-AE85-1943-38B458CA6CC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251" y="6356350"/>
            <a:ext cx="1293989" cy="365792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76CCEDC5-EC77-FE15-57BB-7AAC4B53333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515350" y="5986786"/>
            <a:ext cx="404603" cy="617231"/>
          </a:xfrm>
          <a:prstGeom prst="rect">
            <a:avLst/>
          </a:prstGeom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D09DCED4-9B61-CDC1-9F25-4418EED76E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18403" y="39526"/>
            <a:ext cx="4046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39BC5D23-DCBC-4E1A-93DA-CED8262DFA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6077871"/>
      </p:ext>
    </p:extLst>
  </p:cSld>
  <p:clrMapOvr>
    <a:masterClrMapping/>
  </p:clrMapOvr>
  <p:transition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3"/>
          </p:nvPr>
        </p:nvSpPr>
        <p:spPr/>
        <p:txBody>
          <a:bodyPr/>
          <a:lstStyle/>
          <a:p>
            <a:fld id="{7FDCDB60-A3A7-40E0-AE71-657D82E5BC01}" type="datetimeFigureOut">
              <a:rPr lang="en-US" smtClean="0"/>
              <a:t>7/7/2026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EF93E89-EC43-508C-91D2-FE01949F0ED8}"/>
              </a:ext>
            </a:extLst>
          </p:cNvPr>
          <p:cNvSpPr/>
          <p:nvPr/>
        </p:nvSpPr>
        <p:spPr>
          <a:xfrm>
            <a:off x="3807619" y="885826"/>
            <a:ext cx="4706540" cy="4983163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135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EC8168B-13D2-605D-EF13-8460F434101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7102" y="1"/>
            <a:ext cx="326899" cy="43281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0864C21-F58A-694E-BDDF-DDA23E0F92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112838"/>
          </a:xfrm>
        </p:spPr>
        <p:txBody>
          <a:bodyPr anchor="b"/>
          <a:lstStyle>
            <a:lvl1pPr>
              <a:defRPr sz="24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B5008F3-14EF-C275-5009-54A6C0948E9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549378" cy="47371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9828B4C-F206-DE18-A860-B2259AF8DF8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78718"/>
            <a:ext cx="2949178" cy="4290269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050AA15-91AB-ED53-47E2-7B264334441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251" y="6356350"/>
            <a:ext cx="1293989" cy="365792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6C2B2FDC-3E39-80E3-47A9-F14E0B22DB6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515350" y="5986786"/>
            <a:ext cx="404603" cy="617231"/>
          </a:xfrm>
          <a:prstGeom prst="rect">
            <a:avLst/>
          </a:prstGeom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FA1E7417-7698-6DAD-F799-E94ADF9A91E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18403" y="39526"/>
            <a:ext cx="4046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39BC5D23-DCBC-4E1A-93DA-CED8262DFA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7507363"/>
      </p:ext>
    </p:extLst>
  </p:cSld>
  <p:clrMapOvr>
    <a:masterClrMapping/>
  </p:clrMapOvr>
  <p:transition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768AD05-1982-0DF0-DB84-69992E3B47C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7102" y="1"/>
            <a:ext cx="326899" cy="43281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D0D3381-9A33-CDE6-A465-39D508AD73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9A21791-0209-93DE-4383-04DAF664543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A507BB1-3659-8D23-FA89-EA4F4D60D67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251" y="6356350"/>
            <a:ext cx="1293989" cy="365792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DA12D315-2DC9-AE52-4820-DBFE1FD82AA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515350" y="5986786"/>
            <a:ext cx="404603" cy="617231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0BA133-188F-1018-3011-9894D2759E3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18403" y="39526"/>
            <a:ext cx="4046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39BC5D23-DCBC-4E1A-93DA-CED8262DFA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5335538"/>
      </p:ext>
    </p:extLst>
  </p:cSld>
  <p:clrMapOvr>
    <a:masterClrMapping/>
  </p:clrMapOvr>
  <p:transition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BD6172AF-7DA8-B4AB-77FD-93C3CDDBF74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7102" y="1"/>
            <a:ext cx="326899" cy="432817"/>
          </a:xfrm>
          <a:prstGeom prst="rect">
            <a:avLst/>
          </a:prstGeom>
        </p:spPr>
      </p:pic>
      <p:sp>
        <p:nvSpPr>
          <p:cNvPr id="2" name="Vertical Title 1">
            <a:extLst>
              <a:ext uri="{FF2B5EF4-FFF2-40B4-BE49-F238E27FC236}">
                <a16:creationId xmlns:a16="http://schemas.microsoft.com/office/drawing/2014/main" id="{80514317-5D4A-3C1D-4027-E4A77FCE8B2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4BE6995-F9A4-0689-FA08-AC65CBECF22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04AF2B0-44DA-FC23-665D-75C23412D4B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251" y="6356350"/>
            <a:ext cx="1293989" cy="365792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1EBA1BCB-5D76-4F42-E4D9-407309BC6F3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515350" y="5986786"/>
            <a:ext cx="404603" cy="617231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9CA00D-4A52-8A7A-BE74-13E98B5DA63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18403" y="39526"/>
            <a:ext cx="4046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39BC5D23-DCBC-4E1A-93DA-CED8262DFA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5701180"/>
      </p:ext>
    </p:extLst>
  </p:cSld>
  <p:clrMapOvr>
    <a:masterClrMapping/>
  </p:clrMapOvr>
  <p:transition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hidden="1">
            <a:extLst>
              <a:ext uri="{FF2B5EF4-FFF2-40B4-BE49-F238E27FC236}">
                <a16:creationId xmlns:a16="http://schemas.microsoft.com/office/drawing/2014/main" id="{121B6C1D-9A58-FCFD-FC59-B83B334775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4796"/>
            <a:ext cx="9144000" cy="6857998"/>
          </a:xfrm>
          <a:prstGeom prst="rect">
            <a:avLst/>
          </a:prstGeom>
        </p:spPr>
      </p:pic>
      <p:pic>
        <p:nvPicPr>
          <p:cNvPr id="19" name="Graphic 18">
            <a:extLst>
              <a:ext uri="{FF2B5EF4-FFF2-40B4-BE49-F238E27FC236}">
                <a16:creationId xmlns:a16="http://schemas.microsoft.com/office/drawing/2014/main" id="{1C00A59F-5699-FFEC-05E4-084B9D01F50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19272" y="3032254"/>
            <a:ext cx="256526" cy="376238"/>
          </a:xfrm>
          <a:prstGeom prst="rect">
            <a:avLst/>
          </a:prstGeom>
        </p:spPr>
      </p:pic>
      <p:pic>
        <p:nvPicPr>
          <p:cNvPr id="21" name="Graphic 20">
            <a:extLst>
              <a:ext uri="{FF2B5EF4-FFF2-40B4-BE49-F238E27FC236}">
                <a16:creationId xmlns:a16="http://schemas.microsoft.com/office/drawing/2014/main" id="{572AEE09-A5AD-AA06-48E6-898E033BA94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32334" y="3926565"/>
            <a:ext cx="230400" cy="384000"/>
          </a:xfrm>
          <a:prstGeom prst="rect">
            <a:avLst/>
          </a:prstGeom>
        </p:spPr>
      </p:pic>
      <p:pic>
        <p:nvPicPr>
          <p:cNvPr id="23" name="Graphic 22">
            <a:extLst>
              <a:ext uri="{FF2B5EF4-FFF2-40B4-BE49-F238E27FC236}">
                <a16:creationId xmlns:a16="http://schemas.microsoft.com/office/drawing/2014/main" id="{A01C56E0-4FF4-A49E-65BE-5A1BF232E4D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95582" y="4758612"/>
            <a:ext cx="303907" cy="405209"/>
          </a:xfrm>
          <a:prstGeom prst="rect">
            <a:avLst/>
          </a:prstGeom>
        </p:spPr>
      </p:pic>
      <p:pic>
        <p:nvPicPr>
          <p:cNvPr id="27" name="Graphic 26">
            <a:extLst>
              <a:ext uri="{FF2B5EF4-FFF2-40B4-BE49-F238E27FC236}">
                <a16:creationId xmlns:a16="http://schemas.microsoft.com/office/drawing/2014/main" id="{CDEF55D3-82EA-2BAF-B8BF-6C8795BCED9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32334" y="5676372"/>
            <a:ext cx="2379641" cy="37604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C1E589B6-88B9-49D6-0916-921E66203BF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661" y="1041399"/>
            <a:ext cx="3570428" cy="1037560"/>
          </a:xfrm>
          <a:prstGeom prst="rect">
            <a:avLst/>
          </a:prstGeom>
        </p:spPr>
      </p:pic>
      <p:sp>
        <p:nvSpPr>
          <p:cNvPr id="6" name="Subtitle 2">
            <a:extLst>
              <a:ext uri="{FF2B5EF4-FFF2-40B4-BE49-F238E27FC236}">
                <a16:creationId xmlns:a16="http://schemas.microsoft.com/office/drawing/2014/main" id="{659A0B0B-6155-1E7E-4087-A0497CBDBD27}"/>
              </a:ext>
            </a:extLst>
          </p:cNvPr>
          <p:cNvSpPr txBox="1"/>
          <p:nvPr/>
        </p:nvSpPr>
        <p:spPr>
          <a:xfrm>
            <a:off x="1221580" y="3921043"/>
            <a:ext cx="6345080" cy="363958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defPPr>
              <a:defRPr lang="en-US"/>
            </a:defPPr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itchFamily="34" charset="0"/>
              <a:buNone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>
                <a:solidFill>
                  <a:schemeClr val="tx1"/>
                </a:solidFill>
              </a:rPr>
              <a:t>0731 3111500, 0731 3111501 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AC9BAA4C-4941-92F4-0508-9A086B1782D0}"/>
              </a:ext>
            </a:extLst>
          </p:cNvPr>
          <p:cNvSpPr txBox="1"/>
          <p:nvPr/>
        </p:nvSpPr>
        <p:spPr>
          <a:xfrm>
            <a:off x="1221581" y="4797554"/>
            <a:ext cx="6305550" cy="405209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>
            <a:defPPr>
              <a:defRPr lang="en-US"/>
            </a:defPPr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itchFamily="34" charset="0"/>
              <a:buNone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>
                <a:solidFill>
                  <a:schemeClr val="tx1"/>
                </a:solidFill>
              </a:rPr>
              <a:t>www.medicaps.ac.in</a:t>
            </a:r>
          </a:p>
        </p:txBody>
      </p:sp>
      <p:sp>
        <p:nvSpPr>
          <p:cNvPr id="28" name="Subtitle 2">
            <a:extLst>
              <a:ext uri="{FF2B5EF4-FFF2-40B4-BE49-F238E27FC236}">
                <a16:creationId xmlns:a16="http://schemas.microsoft.com/office/drawing/2014/main" id="{A505A0EF-09C3-A69E-1757-50EC79E03CA8}"/>
              </a:ext>
            </a:extLst>
          </p:cNvPr>
          <p:cNvSpPr txBox="1"/>
          <p:nvPr/>
        </p:nvSpPr>
        <p:spPr>
          <a:xfrm>
            <a:off x="1221580" y="3030245"/>
            <a:ext cx="6345080" cy="363958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defPPr>
              <a:defRPr lang="en-US"/>
            </a:defPPr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itchFamily="34" charset="0"/>
              <a:buNone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>
                <a:solidFill>
                  <a:schemeClr val="tx1"/>
                </a:solidFill>
              </a:rPr>
              <a:t>A.B. Road, Pigdamber, Rau, Indore – 453331 </a:t>
            </a:r>
          </a:p>
        </p:txBody>
      </p:sp>
    </p:spTree>
    <p:extLst>
      <p:ext uri="{BB962C8B-B14F-4D97-AF65-F5344CB8AC3E}">
        <p14:creationId xmlns:p14="http://schemas.microsoft.com/office/powerpoint/2010/main" val="32110302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/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3"/>
          </p:nvPr>
        </p:nvSpPr>
        <p:spPr/>
        <p:txBody>
          <a:bodyPr/>
          <a:lstStyle/>
          <a:p>
            <a:fld id="{740D7747-76AA-44D9-B98F-0FEEDE1124E4}" type="datetimeFigureOut">
              <a:rPr lang="en-US" smtClean="0"/>
              <a:t>7/7/2026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12" Type="http://schemas.openxmlformats.org/officeDocument/2006/relationships/slideLayout" Target="../slideLayouts/slideLayout47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0.xml"/><Relationship Id="rId10" Type="http://schemas.openxmlformats.org/officeDocument/2006/relationships/slideLayout" Target="../slideLayouts/slideLayout45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5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50.xml"/><Relationship Id="rId7" Type="http://schemas.openxmlformats.org/officeDocument/2006/relationships/slideLayout" Target="../slideLayouts/slideLayout54.xml"/><Relationship Id="rId12" Type="http://schemas.openxmlformats.org/officeDocument/2006/relationships/slideLayout" Target="../slideLayouts/slideLayout59.xml"/><Relationship Id="rId2" Type="http://schemas.openxmlformats.org/officeDocument/2006/relationships/slideLayout" Target="../slideLayouts/slideLayout49.xml"/><Relationship Id="rId1" Type="http://schemas.openxmlformats.org/officeDocument/2006/relationships/slideLayout" Target="../slideLayouts/slideLayout48.xml"/><Relationship Id="rId6" Type="http://schemas.openxmlformats.org/officeDocument/2006/relationships/slideLayout" Target="../slideLayouts/slideLayout53.xml"/><Relationship Id="rId11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2.xml"/><Relationship Id="rId10" Type="http://schemas.openxmlformats.org/officeDocument/2006/relationships/slideLayout" Target="../slideLayouts/slideLayout57.xml"/><Relationship Id="rId4" Type="http://schemas.openxmlformats.org/officeDocument/2006/relationships/slideLayout" Target="../slideLayouts/slideLayout51.xml"/><Relationship Id="rId9" Type="http://schemas.openxmlformats.org/officeDocument/2006/relationships/slideLayout" Target="../slideLayouts/slideLayout56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7.xml"/><Relationship Id="rId13" Type="http://schemas.openxmlformats.org/officeDocument/2006/relationships/theme" Target="../theme/theme6.xml"/><Relationship Id="rId3" Type="http://schemas.openxmlformats.org/officeDocument/2006/relationships/slideLayout" Target="../slideLayouts/slideLayout62.xml"/><Relationship Id="rId7" Type="http://schemas.openxmlformats.org/officeDocument/2006/relationships/slideLayout" Target="../slideLayouts/slideLayout66.xml"/><Relationship Id="rId12" Type="http://schemas.openxmlformats.org/officeDocument/2006/relationships/slideLayout" Target="../slideLayouts/slideLayout71.xml"/><Relationship Id="rId2" Type="http://schemas.openxmlformats.org/officeDocument/2006/relationships/slideLayout" Target="../slideLayouts/slideLayout61.xml"/><Relationship Id="rId1" Type="http://schemas.openxmlformats.org/officeDocument/2006/relationships/slideLayout" Target="../slideLayouts/slideLayout60.xml"/><Relationship Id="rId6" Type="http://schemas.openxmlformats.org/officeDocument/2006/relationships/slideLayout" Target="../slideLayouts/slideLayout65.xml"/><Relationship Id="rId11" Type="http://schemas.openxmlformats.org/officeDocument/2006/relationships/slideLayout" Target="../slideLayouts/slideLayout70.xml"/><Relationship Id="rId5" Type="http://schemas.openxmlformats.org/officeDocument/2006/relationships/slideLayout" Target="../slideLayouts/slideLayout64.xml"/><Relationship Id="rId10" Type="http://schemas.openxmlformats.org/officeDocument/2006/relationships/slideLayout" Target="../slideLayouts/slideLayout69.xml"/><Relationship Id="rId4" Type="http://schemas.openxmlformats.org/officeDocument/2006/relationships/slideLayout" Target="../slideLayouts/slideLayout63.xml"/><Relationship Id="rId9" Type="http://schemas.openxmlformats.org/officeDocument/2006/relationships/slideLayout" Target="../slideLayouts/slideLayout68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9.xml"/><Relationship Id="rId13" Type="http://schemas.openxmlformats.org/officeDocument/2006/relationships/theme" Target="../theme/theme7.xml"/><Relationship Id="rId3" Type="http://schemas.openxmlformats.org/officeDocument/2006/relationships/slideLayout" Target="../slideLayouts/slideLayout74.xml"/><Relationship Id="rId7" Type="http://schemas.openxmlformats.org/officeDocument/2006/relationships/slideLayout" Target="../slideLayouts/slideLayout78.xml"/><Relationship Id="rId12" Type="http://schemas.openxmlformats.org/officeDocument/2006/relationships/slideLayout" Target="../slideLayouts/slideLayout83.xml"/><Relationship Id="rId2" Type="http://schemas.openxmlformats.org/officeDocument/2006/relationships/slideLayout" Target="../slideLayouts/slideLayout73.xml"/><Relationship Id="rId1" Type="http://schemas.openxmlformats.org/officeDocument/2006/relationships/slideLayout" Target="../slideLayouts/slideLayout72.xml"/><Relationship Id="rId6" Type="http://schemas.openxmlformats.org/officeDocument/2006/relationships/slideLayout" Target="../slideLayouts/slideLayout77.xml"/><Relationship Id="rId11" Type="http://schemas.openxmlformats.org/officeDocument/2006/relationships/slideLayout" Target="../slideLayouts/slideLayout82.xml"/><Relationship Id="rId5" Type="http://schemas.openxmlformats.org/officeDocument/2006/relationships/slideLayout" Target="../slideLayouts/slideLayout76.xml"/><Relationship Id="rId10" Type="http://schemas.openxmlformats.org/officeDocument/2006/relationships/slideLayout" Target="../slideLayouts/slideLayout81.xml"/><Relationship Id="rId4" Type="http://schemas.openxmlformats.org/officeDocument/2006/relationships/slideLayout" Target="../slideLayouts/slideLayout75.xml"/><Relationship Id="rId9" Type="http://schemas.openxmlformats.org/officeDocument/2006/relationships/slideLayout" Target="../slideLayouts/slideLayout8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FD0B7A-F5DD-4F40-B4CB-3B2C354B893A}" type="datetimeFigureOut">
              <a:rPr lang="en-US" smtClean="0"/>
              <a:t>7/7/2026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AE1883-0942-4AA3-9DB2-9C7C3A0314B1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22AB9EE-315E-A59D-7C69-7297198BEC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BECD9C6-79F7-5E4F-5997-18FD9FB865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86A633-AE6E-E900-F6C6-2A97DCD181D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F35FC89-4C43-4833-9E0A-43098D0172D5}" type="datetimeFigureOut">
              <a:rPr lang="en-US" smtClean="0"/>
              <a:t>7/7/2026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FF33C2-41D7-CC19-A386-62E89AE35F8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EF264C-5B54-0AB1-A4A1-B9DE1C365F0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9BC5D23-DCBC-4E1A-93DA-CED8262DFA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72276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ransition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22AB9EE-315E-A59D-7C69-7297198BEC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BECD9C6-79F7-5E4F-5997-18FD9FB865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86A633-AE6E-E900-F6C6-2A97DCD181D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F35FC89-4C43-4833-9E0A-43098D0172D5}" type="datetimeFigureOut">
              <a:rPr lang="en-US" smtClean="0"/>
              <a:t>7/7/2026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FF33C2-41D7-CC19-A386-62E89AE35F8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EF264C-5B54-0AB1-A4A1-B9DE1C365F0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9BC5D23-DCBC-4E1A-93DA-CED8262DFA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72276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</p:sldLayoutIdLst>
  <p:transition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22AB9EE-315E-A59D-7C69-7297198BEC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BECD9C6-79F7-5E4F-5997-18FD9FB865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86A633-AE6E-E900-F6C6-2A97DCD181D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F35FC89-4C43-4833-9E0A-43098D0172D5}" type="datetimeFigureOut">
              <a:rPr lang="en-US" smtClean="0"/>
              <a:t>7/7/2026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FF33C2-41D7-CC19-A386-62E89AE35F8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EF264C-5B54-0AB1-A4A1-B9DE1C365F0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9BC5D23-DCBC-4E1A-93DA-CED8262DFA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72276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698" r:id="rId12"/>
  </p:sldLayoutIdLst>
  <p:transition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22AB9EE-315E-A59D-7C69-7297198BEC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BECD9C6-79F7-5E4F-5997-18FD9FB865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86A633-AE6E-E900-F6C6-2A97DCD181D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F35FC89-4C43-4833-9E0A-43098D0172D5}" type="datetimeFigureOut">
              <a:rPr lang="en-US" smtClean="0"/>
              <a:t>7/7/2026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FF33C2-41D7-CC19-A386-62E89AE35F8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EF264C-5B54-0AB1-A4A1-B9DE1C365F0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9BC5D23-DCBC-4E1A-93DA-CED8262DFA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72276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  <p:sldLayoutId id="2147483711" r:id="rId12"/>
  </p:sldLayoutIdLst>
  <p:transition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22AB9EE-315E-A59D-7C69-7297198BEC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BECD9C6-79F7-5E4F-5997-18FD9FB865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86A633-AE6E-E900-F6C6-2A97DCD181D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F35FC89-4C43-4833-9E0A-43098D0172D5}" type="datetimeFigureOut">
              <a:rPr lang="en-US" smtClean="0"/>
              <a:t>7/7/2026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FF33C2-41D7-CC19-A386-62E89AE35F8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EF264C-5B54-0AB1-A4A1-B9DE1C365F0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9BC5D23-DCBC-4E1A-93DA-CED8262DFA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72276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  <p:sldLayoutId id="2147483714" r:id="rId2"/>
    <p:sldLayoutId id="2147483715" r:id="rId3"/>
    <p:sldLayoutId id="2147483716" r:id="rId4"/>
    <p:sldLayoutId id="2147483717" r:id="rId5"/>
    <p:sldLayoutId id="2147483718" r:id="rId6"/>
    <p:sldLayoutId id="2147483719" r:id="rId7"/>
    <p:sldLayoutId id="2147483720" r:id="rId8"/>
    <p:sldLayoutId id="2147483721" r:id="rId9"/>
    <p:sldLayoutId id="2147483722" r:id="rId10"/>
    <p:sldLayoutId id="2147483723" r:id="rId11"/>
    <p:sldLayoutId id="2147483724" r:id="rId12"/>
  </p:sldLayoutIdLst>
  <p:transition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22AB9EE-315E-A59D-7C69-7297198BEC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BECD9C6-79F7-5E4F-5997-18FD9FB865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86A633-AE6E-E900-F6C6-2A97DCD181D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F35FC89-4C43-4833-9E0A-43098D0172D5}" type="datetimeFigureOut">
              <a:rPr lang="en-US" smtClean="0"/>
              <a:t>7/7/2026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FF33C2-41D7-CC19-A386-62E89AE35F8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EF264C-5B54-0AB1-A4A1-B9DE1C365F0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9BC5D23-DCBC-4E1A-93DA-CED8262DFA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72276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6" r:id="rId1"/>
    <p:sldLayoutId id="2147483727" r:id="rId2"/>
    <p:sldLayoutId id="2147483728" r:id="rId3"/>
    <p:sldLayoutId id="2147483729" r:id="rId4"/>
    <p:sldLayoutId id="2147483730" r:id="rId5"/>
    <p:sldLayoutId id="2147483731" r:id="rId6"/>
    <p:sldLayoutId id="2147483732" r:id="rId7"/>
    <p:sldLayoutId id="2147483733" r:id="rId8"/>
    <p:sldLayoutId id="2147483734" r:id="rId9"/>
    <p:sldLayoutId id="2147483735" r:id="rId10"/>
    <p:sldLayoutId id="2147483736" r:id="rId11"/>
    <p:sldLayoutId id="2147483737" r:id="rId12"/>
  </p:sldLayoutIdLst>
  <p:transition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8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9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9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9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9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9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9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9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9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9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9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9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0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1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1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1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1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1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1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1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1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1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1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1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3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3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3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3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3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3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3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3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3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3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b="1">
                <a:solidFill>
                  <a:srgbClr val="FFFFFF"/>
                </a:solidFill>
                <a:latin typeface="Metropolis Semi Bold"/>
              </a:rPr>
              <a:t>Introduction to Column Family Database, Features, Architecture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08660" y="5108704"/>
            <a:ext cx="6858000" cy="1292096"/>
          </a:xfrm>
        </p:spPr>
        <p:txBody>
          <a:bodyPr>
            <a:normAutofit/>
          </a:bodyPr>
          <a:lstStyle/>
          <a:p>
            <a:r>
              <a:rPr sz="2400" b="0" dirty="0">
                <a:solidFill>
                  <a:srgbClr val="FFFFFF"/>
                </a:solidFill>
                <a:latin typeface="Metropolis Semi Bold"/>
              </a:rPr>
              <a:t>NOSQL</a:t>
            </a:r>
          </a:p>
          <a:p>
            <a:r>
              <a:rPr sz="2400" b="0" dirty="0">
                <a:solidFill>
                  <a:srgbClr val="FFFFFF"/>
                </a:solidFill>
                <a:latin typeface="Metropolis Semi Bold"/>
              </a:rPr>
              <a:t>CS3EL17</a:t>
            </a:r>
          </a:p>
          <a:p>
            <a:r>
              <a:rPr sz="2400" b="0" dirty="0">
                <a:solidFill>
                  <a:srgbClr val="FFFFFF"/>
                </a:solidFill>
                <a:latin typeface="Metropolis Semi Bold"/>
              </a:rPr>
              <a:t>Dr. Latika Jindal</a:t>
            </a:r>
          </a:p>
        </p:txBody>
      </p:sp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Real-World Example: Google Bigtable in Search Indexing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Google Bigtable was originally developed to support Google's web indexing and search infrastructure at massive scale.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Its column family model efficiently stores sparse data, such as web page metadata and link information.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Bigtable's architecture inspired the design of other column family databases, including Apache HBase.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The system supports petabyte-scale storage across thousands of commodity servers with high availability.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Applications like Google Analytics and Google Earth also leverage Bigtable for large-scale data storage.</a:t>
            </a:r>
          </a:p>
        </p:txBody>
      </p:sp>
    </p:spTree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Summary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Column family databases organize data into flexible column families rather than fixed relational rows.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Key features include high write throughput, tunable consistency, and support for wide rows and sparse data.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Storage architecture relies on memtables, SSTables, and compaction to optimize write and read performance.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Distributed architecture uses consistent hashing and peer-to-peer communication for scalability and fault tolerance.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Real-world systems like Cassandra and Bigtable demonstrate practical applications in social media and search indexing.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Column family databases are well-suited for write-heavy, large-scale applications requiring horizontal scalability.</a:t>
            </a:r>
          </a:p>
        </p:txBody>
      </p:sp>
    </p:spTree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Discussion Questions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How does the log-structured merge-tree architecture benefit write-heavy workloads in column family databases?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What advantages does a peer-to-peer architecture offer compared to a master-slave model in distributed databases?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In what scenarios would a column family database be preferred over a document database or key-value store?</a:t>
            </a:r>
          </a:p>
        </p:txBody>
      </p:sp>
    </p:spTree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References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Lakshman, A., &amp; Malik, P. (2010). Cassandra: A Decentralized Structured Storage System. ACM SIGOPS Operating Systems Review, 44(2), 35-40.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Chang, F., Dean, J., Ghemawat, S., et al. (2008). Bigtable: A Distributed Storage System for Structured Data. ACM Transactions on Computer Systems, 26(2), 1-26.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Sadalage, P. J., &amp; Fowler, M. (2012). NoSQL Distilled: A Brief Guide to the Emerging World of Polyglot Persistence. Addison-Wesley.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George, L. (2011). HBase: The Definitive Guide. O'Reilly Media.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Apache Software Foundation. (2024). Apache Cassandra Documentation.</a:t>
            </a:r>
          </a:p>
        </p:txBody>
      </p:sp>
    </p:spTree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z="4400" b="1">
                <a:solidFill>
                  <a:srgbClr val="293786"/>
                </a:solidFill>
                <a:latin typeface="Metropolis Semi Bold"/>
              </a:rPr>
              <a:t>THANK YOU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2000" b="0">
                <a:solidFill>
                  <a:srgbClr val="000000"/>
                </a:solidFill>
                <a:latin typeface="Metropolis"/>
              </a:rPr>
              <a:t>We hope this lecture was insightful and engaging.</a:t>
            </a:r>
          </a:p>
        </p:txBody>
      </p:sp>
    </p:spTree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b="1">
                <a:solidFill>
                  <a:srgbClr val="FFFFFF"/>
                </a:solidFill>
                <a:latin typeface="Metropolis Semi Bold"/>
              </a:rPr>
              <a:t>Consistency, Transactions, Scaling, Use Cases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32500" lnSpcReduction="20000"/>
          </a:bodyPr>
          <a:lstStyle/>
          <a:p>
            <a:r>
              <a:rPr sz="2400" b="0">
                <a:solidFill>
                  <a:srgbClr val="FFFFFF"/>
                </a:solidFill>
                <a:latin typeface="Metropolis Semi Bold"/>
              </a:rPr>
              <a:t>NOSQL</a:t>
            </a:r>
          </a:p>
          <a:p>
            <a:r>
              <a:rPr sz="2400" b="0">
                <a:solidFill>
                  <a:srgbClr val="FFFFFF"/>
                </a:solidFill>
                <a:latin typeface="Metropolis Semi Bold"/>
              </a:rPr>
              <a:t>CS3EL17</a:t>
            </a:r>
          </a:p>
          <a:p>
            <a:r>
              <a:rPr sz="2400" b="0">
                <a:solidFill>
                  <a:srgbClr val="FFFFFF"/>
                </a:solidFill>
                <a:latin typeface="Metropolis Semi Bold"/>
              </a:rPr>
              <a:t>Instructor: Dr. Latika Jindal</a:t>
            </a:r>
          </a:p>
        </p:txBody>
      </p:sp>
    </p:spTree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Learning Objectives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Understand how consistency is managed within column family databases.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Explain the limitations and support for transactions in column family systems.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Analyze scaling strategies used to handle massive data volumes in column family databases.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Apply tunable consistency settings appropriately based on application requirements.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Evaluate real-world use cases that demonstrate the strengths of column family databases.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Compare consistency and scaling approaches across popular column family database platforms.</a:t>
            </a:r>
          </a:p>
        </p:txBody>
      </p:sp>
    </p:spTree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Consistency Models in Column Family Databases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Column family databases like Cassandra offer tunable consistency, allowing developers to choose per-operation consistency levels.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Consistency levels such as ONE, QUORUM, and ALL determine how many replicas must respond before an operation succeeds.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Eventual consistency is the default behavior in many column family systems, prioritizing availability over immediate accuracy.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Read repair mechanisms help synchronize inconsistent replicas during normal read operations.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Hinted handoff temporarily stores writes for unavailable nodes, applying them once the node recovers.</a:t>
            </a:r>
          </a:p>
        </p:txBody>
      </p:sp>
    </p:spTree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Balancing Consistency, Availability, and Performance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Choosing a higher consistency level, such as QUORUM, increases data accuracy but can raise operation latency.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Lower consistency levels, such as ONE, improve performance and availability at the risk of stale reads.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Applications can mix consistency levels for different operations based on their criticality within the same system.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Anti-entropy repair processes periodically synchronize data across replicas to maintain long-term consistency.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Understanding workload patterns is essential for selecting consistency levels that balance speed and correctness.</a:t>
            </a:r>
          </a:p>
        </p:txBody>
      </p:sp>
    </p:spTree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Transaction Support in Column Family Databases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Traditional column family databases were designed without support for multi-row ACID transactions.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Lightweight transactions in Cassandra use a Paxos-based consensus protocol to support compare-and-set operations.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Lightweight transactions provide linearizable consistency but come with higher latency compared to standard writes.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Batch operations allow grouping multiple writes together, though they do not provide full transactional isolation across partitions.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Applications requiring complex multi-row transactions may need to combine column family databases with other systems.</a:t>
            </a:r>
          </a:p>
        </p:txBody>
      </p:sp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Learning Objectives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Understand the fundamental concepts and structure of column family databases in NoSQL systems.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Explain how column families organize and store data differently from row-oriented relational databases.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Analyze the essential features that distinguish column family databases from other NoSQL models.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Apply knowledge of column family architecture to understand distributed storage and retrieval mechanisms.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Evaluate the internal components that enable scalability and fault tolerance in column family databases.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Identify real-world use cases where column family databases provide significant performance advantages.</a:t>
            </a:r>
          </a:p>
        </p:txBody>
      </p:sp>
    </p:spTree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Scaling Strategies for Column Family Databases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Column family databases scale horizontally by adding nodes to the cluster, distributing data through consistent hashing.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The peer-to-peer architecture used in systems like Cassandra allows linear scalability without a single point of failure.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Adding nodes to the cluster triggers automatic data redistribution to maintain balanced load across the system.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Compaction strategies, such as size-tiered or leveled compaction, are tuned to optimize performance as data scales.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Multi-datacenter replication enables scaling across geographic regions while maintaining local read and write performance.</a:t>
            </a:r>
          </a:p>
        </p:txBody>
      </p:sp>
    </p:spTree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Real-World Example: Scaling at Apple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Apple operates one of the largest known Cassandra deployments, supporting services like iCloud and iMessage.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Its architecture scales to thousands of nodes across multiple data centers to handle massive user data volumes.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Tunable consistency allows Apple's services to prioritize availability for non-critical operations while ensuring accuracy where needed.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Horizontal scaling allows Apple to add capacity incrementally as user demand grows, without major architectural changes.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This scalability supports billions of read and write operations across Apple's global user base.</a:t>
            </a:r>
          </a:p>
        </p:txBody>
      </p:sp>
    </p:spTree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Real-World Example: Time-Series Data at Weather Companies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Weather monitoring companies use column family databases to store massive volumes of time-series sensor data.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Wide-row support allows efficient storage of continuous readings indexed by timestamp within a single row.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Tunable consistency allows these systems to prioritize write availability, since minor read delays are often acceptable.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Horizontal scaling accommodates the constant influx of data from thousands of weather stations worldwide.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This use case highlights the strength of column family databases for high-volume, write-heavy time-series applications.</a:t>
            </a:r>
          </a:p>
        </p:txBody>
      </p:sp>
    </p:spTree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Common Use Cases for Column Family Databases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Time-series data storage, such as sensor readings and financial market data, benefits from wide-row column storage.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Recommendation engines use column family databases to store and quickly retrieve user interaction histories.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Messaging and activity feed systems leverage high write throughput to handle constant streams of new content.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Fraud detection systems use column family databases to analyze large volumes of transactional data in real time.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Content delivery platforms use these databases to manage metadata and usage statistics at massive scale.</a:t>
            </a:r>
          </a:p>
        </p:txBody>
      </p:sp>
    </p:spTree>
  </p:cSld>
  <p:clrMapOvr>
    <a:masterClrMapping/>
  </p:clrMapOvr>
  <p:transition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Summary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Column family databases offer tunable consistency, allowing developers to balance accuracy, availability, and performance.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Lightweight transactions provide limited ACID-like guarantees using consensus protocols, though with added latency.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Horizontal scaling through consistent hashing and peer-to-peer architecture enables linear scalability across nodes.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Real-world systems like Apple's Cassandra deployment demonstrate massive-scale consistency and scaling in practice.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Time-series and write-heavy applications particularly benefit from the column family data model's strengths.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Common use cases include time-series data, recommendation engines, messaging systems, and fraud detection.</a:t>
            </a:r>
          </a:p>
        </p:txBody>
      </p:sp>
    </p:spTree>
  </p:cSld>
  <p:clrMapOvr>
    <a:masterClrMapping/>
  </p:clrMapOvr>
  <p:transition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Discussion Questions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How do lightweight transactions in column family databases differ from traditional ACID transactions?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What trade-offs should be considered when selecting a consistency level for a specific application operation?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Why are column family databases particularly well-suited for time-series and write-heavy applications?</a:t>
            </a:r>
          </a:p>
        </p:txBody>
      </p:sp>
    </p:spTree>
  </p:cSld>
  <p:clrMapOvr>
    <a:masterClrMapping/>
  </p:clrMapOvr>
  <p:transition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References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Lakshman, A., &amp; Malik, P. (2010). Cassandra: A Decentralized Structured Storage System. ACM SIGOPS Operating Systems Review, 44(2), 35-40.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Sadalage, P. J., &amp; Fowler, M. (2012). NoSQL Distilled: A Brief Guide to the Emerging World of Polyglot Persistence. Addison-Wesley.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Apache Software Foundation. (2024). Apache Cassandra Documentation: Consistency and Lightweight Transactions.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Brewer, E. (2012). CAP Twelve Years Later: How the 'Rules' Have Changed. Computer, 45(2), 23-29.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Chang, F., Dean, J., Ghemawat, S., et al. (2008). Bigtable: A Distributed Storage System for Structured Data. ACM Transactions on Computer Systems, 26(2), 1-26.</a:t>
            </a:r>
          </a:p>
        </p:txBody>
      </p:sp>
    </p:spTree>
  </p:cSld>
  <p:clrMapOvr>
    <a:masterClrMapping/>
  </p:clrMapOvr>
  <p:transition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z="4400" b="1">
                <a:solidFill>
                  <a:srgbClr val="293786"/>
                </a:solidFill>
                <a:latin typeface="Metropolis Semi Bold"/>
              </a:rPr>
              <a:t>THANK YOU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2000" b="0">
                <a:solidFill>
                  <a:srgbClr val="000000"/>
                </a:solidFill>
                <a:latin typeface="Metropolis"/>
              </a:rPr>
              <a:t>We hope this lecture was insightful and engaging.</a:t>
            </a:r>
          </a:p>
        </p:txBody>
      </p:sp>
    </p:spTree>
  </p:cSld>
  <p:clrMapOvr>
    <a:masterClrMapping/>
  </p:clrMapOvr>
  <p:transition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b="1">
                <a:solidFill>
                  <a:srgbClr val="FFFFFF"/>
                </a:solidFill>
                <a:latin typeface="Metropolis Semi Bold"/>
              </a:rPr>
              <a:t>Introduction to Graph Databases, Advantages, Features, Consistency, Transactions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32500" lnSpcReduction="20000"/>
          </a:bodyPr>
          <a:lstStyle/>
          <a:p>
            <a:r>
              <a:rPr sz="2400" b="0">
                <a:solidFill>
                  <a:srgbClr val="FFFFFF"/>
                </a:solidFill>
                <a:latin typeface="Metropolis Semi Bold"/>
              </a:rPr>
              <a:t>NOSQL</a:t>
            </a:r>
          </a:p>
          <a:p>
            <a:r>
              <a:rPr sz="2400" b="0">
                <a:solidFill>
                  <a:srgbClr val="FFFFFF"/>
                </a:solidFill>
                <a:latin typeface="Metropolis Semi Bold"/>
              </a:rPr>
              <a:t>CS3EL17</a:t>
            </a:r>
          </a:p>
          <a:p>
            <a:r>
              <a:rPr sz="2400" b="0">
                <a:solidFill>
                  <a:srgbClr val="FFFFFF"/>
                </a:solidFill>
                <a:latin typeface="Metropolis Semi Bold"/>
              </a:rPr>
              <a:t>Instructor: Dr. Latika Jindal</a:t>
            </a:r>
          </a:p>
        </p:txBody>
      </p:sp>
    </p:spTree>
  </p:cSld>
  <p:clrMapOvr>
    <a:masterClrMapping/>
  </p:clrMapOvr>
  <p:transition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Learning Objectives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Understand the fundamental concepts and structure of graph databases in NoSQL systems.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Explain the advantages graph databases offer for representing highly connected data.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Analyze the essential features that distinguish graph databases from other NoSQL models.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Apply knowledge of consistency models used within graph database systems.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Evaluate how transactions are supported and managed in graph databases.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Identify real-world use cases where graph databases provide significant advantages.</a:t>
            </a:r>
          </a:p>
        </p:txBody>
      </p:sp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9BE866-A8BD-F259-BA10-5A25A5C3B5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449E9F-E0E6-F897-4272-98F9EB2C8C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293786"/>
                </a:solidFill>
              </a:rPr>
              <a:t>Unit 4- Column-Oriented &amp; Graph Based Databases</a:t>
            </a:r>
            <a:endParaRPr b="1" dirty="0">
              <a:solidFill>
                <a:srgbClr val="293786"/>
              </a:solidFill>
              <a:latin typeface="Metropolis Semi Bold"/>
            </a:endParaRP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1EF1C6AB-FEF7-75B3-5153-72903B6D27C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84050762"/>
              </p:ext>
            </p:extLst>
          </p:nvPr>
        </p:nvGraphicFramePr>
        <p:xfrm>
          <a:off x="831850" y="1524000"/>
          <a:ext cx="7480300" cy="457200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480300">
                  <a:extLst>
                    <a:ext uri="{9D8B030D-6E8A-4147-A177-3AD203B41FA5}">
                      <a16:colId xmlns:a16="http://schemas.microsoft.com/office/drawing/2014/main" val="1415104768"/>
                    </a:ext>
                  </a:extLst>
                </a:gridCol>
              </a:tblGrid>
              <a:tr h="653143">
                <a:tc>
                  <a:txBody>
                    <a:bodyPr/>
                    <a:lstStyle/>
                    <a:p>
                      <a:pPr marL="285750" indent="-285750" algn="l" fontAlgn="ctr">
                        <a:buFont typeface="Arial" panose="020B0604020202020204" pitchFamily="34" charset="0"/>
                        <a:buChar char="•"/>
                      </a:pPr>
                      <a:r>
                        <a:rPr lang="en-US" sz="1800" u="none" strike="noStrike">
                          <a:effectLst/>
                        </a:rPr>
                        <a:t>Introduction to Column Family Database, Features, Architectures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15168453"/>
                  </a:ext>
                </a:extLst>
              </a:tr>
              <a:tr h="653143">
                <a:tc>
                  <a:txBody>
                    <a:bodyPr/>
                    <a:lstStyle/>
                    <a:p>
                      <a:pPr marL="285750" indent="-285750" algn="l" fontAlgn="ctr">
                        <a:buFont typeface="Arial" panose="020B0604020202020204" pitchFamily="34" charset="0"/>
                        <a:buChar char="•"/>
                      </a:pPr>
                      <a:r>
                        <a:rPr lang="en-US" sz="1800" u="none" strike="noStrike">
                          <a:effectLst/>
                        </a:rPr>
                        <a:t>Differences and Similarities to Key Value and Document Database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42238521"/>
                  </a:ext>
                </a:extLst>
              </a:tr>
              <a:tr h="653143">
                <a:tc>
                  <a:txBody>
                    <a:bodyPr/>
                    <a:lstStyle/>
                    <a:p>
                      <a:pPr marL="285750" indent="-285750" algn="l" fontAlgn="ctr">
                        <a:buFont typeface="Arial" panose="020B0604020202020204" pitchFamily="34" charset="0"/>
                        <a:buChar char="•"/>
                      </a:pPr>
                      <a:r>
                        <a:rPr lang="en-US" sz="1800" u="none" strike="noStrike">
                          <a:effectLst/>
                        </a:rPr>
                        <a:t>Consistency, Transactions, Scaling, Use Cases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978558"/>
                  </a:ext>
                </a:extLst>
              </a:tr>
              <a:tr h="653143">
                <a:tc>
                  <a:txBody>
                    <a:bodyPr/>
                    <a:lstStyle/>
                    <a:p>
                      <a:pPr marL="285750" indent="-285750" algn="l" fontAlgn="ctr">
                        <a:buFont typeface="Arial" panose="020B0604020202020204" pitchFamily="34" charset="0"/>
                        <a:buChar char="•"/>
                      </a:pPr>
                      <a:r>
                        <a:rPr lang="en-US" sz="1800" u="none" strike="noStrike">
                          <a:effectLst/>
                        </a:rPr>
                        <a:t>Introduction to Graph Databases, Advantages,Features, Consistency, Transactions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10430505"/>
                  </a:ext>
                </a:extLst>
              </a:tr>
              <a:tr h="653143">
                <a:tc>
                  <a:txBody>
                    <a:bodyPr/>
                    <a:lstStyle/>
                    <a:p>
                      <a:pPr marL="285750" indent="-285750" algn="l" fontAlgn="ctr">
                        <a:buFont typeface="Arial" panose="020B0604020202020204" pitchFamily="34" charset="0"/>
                        <a:buChar char="•"/>
                      </a:pPr>
                      <a:r>
                        <a:rPr lang="en-US" sz="1800" u="none" strike="noStrike">
                          <a:effectLst/>
                        </a:rPr>
                        <a:t>Availability, Scaling,Graph &amp; Network Modelling,Properties of Graphs and Noes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99299821"/>
                  </a:ext>
                </a:extLst>
              </a:tr>
              <a:tr h="653143">
                <a:tc>
                  <a:txBody>
                    <a:bodyPr/>
                    <a:lstStyle/>
                    <a:p>
                      <a:pPr marL="285750" indent="-285750" algn="l" fontAlgn="ctr">
                        <a:buFont typeface="Arial" panose="020B0604020202020204" pitchFamily="34" charset="0"/>
                        <a:buChar char="•"/>
                      </a:pPr>
                      <a:r>
                        <a:rPr lang="en-US" sz="1800" u="none" strike="noStrike">
                          <a:effectLst/>
                        </a:rPr>
                        <a:t>Types of Graph, Undirected and directed Graph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15935006"/>
                  </a:ext>
                </a:extLst>
              </a:tr>
              <a:tr h="653143">
                <a:tc>
                  <a:txBody>
                    <a:bodyPr/>
                    <a:lstStyle/>
                    <a:p>
                      <a:pPr marL="285750" indent="-285750" algn="l" fontAlgn="ctr">
                        <a:buFont typeface="Arial" panose="020B0604020202020204" pitchFamily="34" charset="0"/>
                        <a:buChar char="•"/>
                      </a:pPr>
                      <a:r>
                        <a:rPr lang="en-US" sz="1800" u="none" strike="noStrike" dirty="0">
                          <a:effectLst/>
                        </a:rPr>
                        <a:t>Flow Network, Bipartite Graph, Multigraph, Weighted Graph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423628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20869001"/>
      </p:ext>
    </p:extLst>
  </p:cSld>
  <p:clrMapOvr>
    <a:masterClrMapping/>
  </p:clrMapOvr>
  <p:transition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What is a Graph Database?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A graph database is a type of NoSQL database that represents data as nodes, edges, and properties.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Nodes represent entities, such as people or products, while edges represent relationships between them.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Properties store additional attributes on both nodes and edges, enriching the data model with context.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Popular graph databases include Neo4j, Amazon Neptune, and ArangoDB.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This model is particularly effective for representing and querying highly interconnected data.</a:t>
            </a:r>
          </a:p>
        </p:txBody>
      </p:sp>
    </p:spTree>
  </p:cSld>
  <p:clrMapOvr>
    <a:masterClrMapping/>
  </p:clrMapOvr>
  <p:transition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The Property Graph Model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The property graph model consists of labeled nodes and directed edges, both of which can hold key-value properties.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Edges have a type and direction, capturing the nature and directionality of relationships between entities.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Multiple relationships can exist between the same pair of nodes, each representing a distinct type of connection.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This flexible structure allows complex, real-world relationships to be modeled naturally and intuitively.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Graph traversal operations navigate through connected nodes to uncover patterns and relationships in the data.</a:t>
            </a:r>
          </a:p>
        </p:txBody>
      </p:sp>
    </p:spTree>
  </p:cSld>
  <p:clrMapOvr>
    <a:masterClrMapping/>
  </p:clrMapOvr>
  <p:transition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Advantages of Graph Databases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Graph databases excel at answering complex relationship queries that would require expensive joins in relational databases.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Traversal performance remains efficient even as the number of relationships grows, unlike relational join operations.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The intuitive graph model closely mirrors real-world relationships, making data modeling more natural for connected data.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Graph databases support flexible schema evolution, allowing new relationship types to be added without major restructuring.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Pattern matching capabilities make graph databases ideal for detecting complex structures like fraud rings or social clusters.</a:t>
            </a:r>
          </a:p>
        </p:txBody>
      </p:sp>
    </p:spTree>
  </p:cSld>
  <p:clrMapOvr>
    <a:masterClrMapping/>
  </p:clrMapOvr>
  <p:transition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Key Features of Graph Databases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Index-free adjacency allows each node to directly reference its connected nodes, enabling fast traversal without index lookups.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Graph query languages, such as Cypher and Gremlin, provide expressive syntax for pattern matching and traversal.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Built-in graph algorithms support tasks like shortest path calculation, centrality analysis, and community detection.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Visualization tools are often integrated to help users explore and understand complex graph structures visually.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Native graph storage engines optimize both storage layout and query execution specifically for graph workloads.</a:t>
            </a:r>
          </a:p>
        </p:txBody>
      </p:sp>
    </p:spTree>
  </p:cSld>
  <p:clrMapOvr>
    <a:masterClrMapping/>
  </p:clrMapOvr>
  <p:transition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Consistency in Graph Databases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Many graph databases, such as Neo4j, prioritize strong consistency to ensure accurate relationship traversal.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Distributed graph databases may offer eventual consistency to achieve better scalability across multiple nodes.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Causal consistency ensures that related operations within a session are observed in the correct logical order.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Consistency choices directly impact the reliability of traversal results in highly connected, distributed graphs.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Some systems offer configurable consistency levels, allowing trade-offs between accuracy and distributed performance.</a:t>
            </a:r>
          </a:p>
        </p:txBody>
      </p:sp>
    </p:spTree>
  </p:cSld>
  <p:clrMapOvr>
    <a:masterClrMapping/>
  </p:clrMapOvr>
  <p:transition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Transaction Support in Graph Databases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Graph databases like Neo4j provide full ACID transaction support for operations involving nodes and relationships.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Transactions ensure that complex updates involving multiple nodes and edges are applied atomically.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Distributed graph databases face additional challenges in maintaining transactional guarantees across partitioned data.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Isolation levels in graph databases prevent conflicting traversals from producing inconsistent results during concurrent updates.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Strong transactional support makes graph databases suitable for applications requiring precise relationship integrity, such as financial fraud detection.</a:t>
            </a:r>
          </a:p>
        </p:txBody>
      </p:sp>
    </p:spTree>
  </p:cSld>
  <p:clrMapOvr>
    <a:masterClrMapping/>
  </p:clrMapOvr>
  <p:transition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Real-World Example: Fraud Detection at PayPal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PayPal uses graph databases to detect fraud rings by analyzing complex relationships between accounts and transactions.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Graph traversal algorithms uncover hidden connections that would be difficult to identify using relational queries.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Real-time pattern matching helps PayPal flag suspicious transaction clusters before they cause significant financial loss.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The ability to traverse relationships quickly is critical for detecting fraud patterns as they emerge.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This use case highlights the unique strength of graph databases in analyzing deeply interconnected data.</a:t>
            </a:r>
          </a:p>
        </p:txBody>
      </p:sp>
    </p:spTree>
  </p:cSld>
  <p:clrMapOvr>
    <a:masterClrMapping/>
  </p:clrMapOvr>
  <p:transition/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Summary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Graph databases represent data as nodes, edges, and properties, ideal for modeling interconnected relationships.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Key advantages include efficient relationship traversal, intuitive data modeling, and strong pattern matching capabilities.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Features like index-free adjacency and native graph query languages set graph databases apart from other NoSQL models.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Consistency models range from strong consistency in single-node systems to eventual consistency in distributed deployments.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Many graph databases, such as Neo4j, provide full ACID transaction support for reliable relationship management.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Real-world applications like fraud detection at PayPal demonstrate the practical power of graph database technology.</a:t>
            </a:r>
          </a:p>
        </p:txBody>
      </p:sp>
    </p:spTree>
  </p:cSld>
  <p:clrMapOvr>
    <a:masterClrMapping/>
  </p:clrMapOvr>
  <p:transition/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Discussion Questions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How does index-free adjacency contribute to the performance advantages of graph databases?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What challenges arise when maintaining ACID transactions in a distributed graph database?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In what types of applications would a graph database provide clear advantages over a relational or document database?</a:t>
            </a:r>
          </a:p>
        </p:txBody>
      </p:sp>
    </p:spTree>
  </p:cSld>
  <p:clrMapOvr>
    <a:masterClrMapping/>
  </p:clrMapOvr>
  <p:transition/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References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Robinson, I., Webber, J., &amp; Eifrem, E. (2015). Graph Databases: New Opportunities for Connected Data. O'Reilly Media.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Sadalage, P. J., &amp; Fowler, M. (2012). NoSQL Distilled: A Brief Guide to the Emerging World of Polyglot Persistence. Addison-Wesley.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Neo4j Inc. (2024). Neo4j Graph Database Documentation.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Angles, R., &amp; Gutierrez, C. (2008). Survey of Graph Database Models. ACM Computing Surveys, 40(1), 1-39.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Miller, J. J. (2013). Graph Database Applications and Concepts with Neo4j. Proceedings of the Southern Association for Information Systems Conference.</a:t>
            </a:r>
          </a:p>
        </p:txBody>
      </p:sp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What is a Column Family Database?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A column family database is a type of NoSQL database that stores data in columns grouped into families rather than traditional rows.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Each row is identified by a unique row key, and columns within a row can vary, allowing sparse data storage.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Data within a column family is stored together on disk, optimizing performance for column-based read operations.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Popular column family databases include Apache Cassandra, HBase, and Google Bigtable.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This model is particularly effective for write-heavy workloads and large-scale analytical queries.</a:t>
            </a:r>
          </a:p>
        </p:txBody>
      </p:sp>
    </p:spTree>
  </p:cSld>
  <p:clrMapOvr>
    <a:masterClrMapping/>
  </p:clrMapOvr>
  <p:transition/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z="4400" b="1">
                <a:solidFill>
                  <a:srgbClr val="293786"/>
                </a:solidFill>
                <a:latin typeface="Metropolis Semi Bold"/>
              </a:rPr>
              <a:t>THANK YOU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2000" b="0">
                <a:solidFill>
                  <a:srgbClr val="000000"/>
                </a:solidFill>
                <a:latin typeface="Metropolis"/>
              </a:rPr>
              <a:t>We hope this lecture was insightful and engaging.</a:t>
            </a:r>
          </a:p>
        </p:txBody>
      </p:sp>
    </p:spTree>
  </p:cSld>
  <p:clrMapOvr>
    <a:masterClrMapping/>
  </p:clrMapOvr>
  <p:transition/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b="1">
                <a:solidFill>
                  <a:srgbClr val="FFFFFF"/>
                </a:solidFill>
                <a:latin typeface="Metropolis Semi Bold"/>
              </a:rPr>
              <a:t>Availability, Scaling, Graph &amp; Network Modelling, Properties of Graphs and Nodes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32500" lnSpcReduction="20000"/>
          </a:bodyPr>
          <a:lstStyle/>
          <a:p>
            <a:r>
              <a:rPr sz="2400" b="0">
                <a:solidFill>
                  <a:srgbClr val="FFFFFF"/>
                </a:solidFill>
                <a:latin typeface="Metropolis Semi Bold"/>
              </a:rPr>
              <a:t>NOSQL</a:t>
            </a:r>
          </a:p>
          <a:p>
            <a:r>
              <a:rPr sz="2400" b="0">
                <a:solidFill>
                  <a:srgbClr val="FFFFFF"/>
                </a:solidFill>
                <a:latin typeface="Metropolis Semi Bold"/>
              </a:rPr>
              <a:t>CS3EL17</a:t>
            </a:r>
          </a:p>
          <a:p>
            <a:r>
              <a:rPr sz="2400" b="0">
                <a:solidFill>
                  <a:srgbClr val="FFFFFF"/>
                </a:solidFill>
                <a:latin typeface="Metropolis Semi Bold"/>
              </a:rPr>
              <a:t>Instructor: Dr. Latika Jindal</a:t>
            </a:r>
          </a:p>
        </p:txBody>
      </p:sp>
    </p:spTree>
  </p:cSld>
  <p:clrMapOvr>
    <a:masterClrMapping/>
  </p:clrMapOvr>
  <p:transition/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Learning Objectives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Understand the challenges of achieving high availability in graph database systems.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Explain scaling strategies used to distribute graph data across multiple nodes.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Analyze approaches to graph and network modeling for representing complex relationships.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Apply knowledge of node and edge properties to design effective graph data models.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Evaluate trade-offs between availability, consistency, and performance in distributed graph databases.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Identify real-world applications of graph and network modeling techniques.</a:t>
            </a:r>
          </a:p>
        </p:txBody>
      </p:sp>
    </p:spTree>
  </p:cSld>
  <p:clrMapOvr>
    <a:masterClrMapping/>
  </p:clrMapOvr>
  <p:transition/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Availability Challenges in Graph Databases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Graph databases face unique availability challenges due to the interconnected nature of nodes and relationships.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Replication of graph data must preserve relationship integrity across all replica copies to avoid broken traversals.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Single-node graph databases, like standalone Neo4j instances, achieve availability through causal clustering and replicas.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Failover mechanisms must ensure that relationship traversal remains consistent even during node failures.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High availability configurations often involve read replicas that handle traversal queries while a primary handles writes.</a:t>
            </a:r>
          </a:p>
        </p:txBody>
      </p:sp>
    </p:spTree>
  </p:cSld>
  <p:clrMapOvr>
    <a:masterClrMapping/>
  </p:clrMapOvr>
  <p:transition/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Achieving High Availability in Distributed Graphs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Causal clustering in Neo4j uses a Raft consensus protocol to maintain consistency across multiple core servers.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Read replicas can be added to scale read-heavy traversal workloads without impacting write availability.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Automatic leader election ensures continued write availability if the current leader node becomes unavailable.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Multi-datacenter replication helps maintain availability during regional outages for globally distributed applications.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Health monitoring and automatic failover are critical for maintaining uptime in production graph database deployments.</a:t>
            </a:r>
          </a:p>
        </p:txBody>
      </p:sp>
    </p:spTree>
  </p:cSld>
  <p:clrMapOvr>
    <a:masterClrMapping/>
  </p:clrMapOvr>
  <p:transition/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Scaling Strategies for Graph Databases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Vertical scaling increases the memory and processing power of a single graph database server to handle larger graphs.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Horizontal scaling in graph databases is more complex than in other NoSQL models due to interconnected data dependencies.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Graph partitioning divides the graph into subgraphs, though maintaining relationship locality across partitions is challenging.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Sharding strategies for graphs often use algorithms that minimize the number of edges crossing partition boundaries.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Some systems use read replicas to scale query throughput while keeping the core graph data on a single write node.</a:t>
            </a:r>
          </a:p>
        </p:txBody>
      </p:sp>
    </p:spTree>
  </p:cSld>
  <p:clrMapOvr>
    <a:masterClrMapping/>
  </p:clrMapOvr>
  <p:transition/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Introduction to Graph and Network Modeling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Graph modeling involves representing entities as nodes and their relationships as edges within a connected structure.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Network modeling extends graph concepts to analyze structural properties like connectivity, centrality, and clustering.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Effective graph models start by identifying key entities and the meaningful relationships that connect them.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Choosing appropriate node labels and relationship types is essential for building an intuitive and queryable graph model.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Graph models can represent diverse domains, including social networks, transportation systems, and organizational hierarchies.</a:t>
            </a:r>
          </a:p>
        </p:txBody>
      </p:sp>
    </p:spTree>
  </p:cSld>
  <p:clrMapOvr>
    <a:masterClrMapping/>
  </p:clrMapOvr>
  <p:transition/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Properties of Nodes and Relationships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Nodes can have one or more labels that categorize the type of entity they represent, such as Person or Product.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Properties on nodes store attributes like name, age, or price, providing detailed context for each entity.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Relationships between nodes have a direction and a type, capturing the specific nature of the connection.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Properties on relationships can store additional metadata, such as the weight of a connection or a timestamp.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Well-designed property schemas improve query performance and make the graph model easier to understand and maintain.</a:t>
            </a:r>
          </a:p>
        </p:txBody>
      </p:sp>
    </p:spTree>
  </p:cSld>
  <p:clrMapOvr>
    <a:masterClrMapping/>
  </p:clrMapOvr>
  <p:transition/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Real-World Example: Social Network Modeling at LinkedIn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LinkedIn models its professional network as a graph, with nodes representing users and edges representing connections.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Relationship properties capture details such as connection date and interaction frequency between users.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Graph traversal algorithms power LinkedIn's 'People You May Know' recommendation feature by analyzing shared connections.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Scaling this graph to hundreds of millions of users requires efficient partitioning and distributed query processing.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This modeling approach enables LinkedIn to uncover meaningful professional relationships at massive scale.</a:t>
            </a:r>
          </a:p>
        </p:txBody>
      </p:sp>
    </p:spTree>
  </p:cSld>
  <p:clrMapOvr>
    <a:masterClrMapping/>
  </p:clrMapOvr>
  <p:transition/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Real-World Example: Network Modeling in Telecommunications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Telecommunications companies model network infrastructure as graphs, with nodes representing devices and edges representing connections.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Graph traversal helps identify the shortest path for routing data or detecting points of failure in the network.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Properties on edges, such as bandwidth capacity, help optimize traffic routing decisions in real time.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Network modeling supports proactive maintenance by identifying critical nodes whose failure would impact many connections.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This approach allows telecom providers to efficiently manage and scale complex, interconnected physical infrastructure.</a:t>
            </a:r>
          </a:p>
        </p:txBody>
      </p:sp>
    </p:spTree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Data Model: Rows, Columns, and Column Families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A column family groups related columns together, similar to a table in relational databases but with flexible structure.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Each row can have a different set of columns, unlike relational tables that enforce a fixed schema across all rows.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Columns consist of a name, value, and timestamp, with the timestamp used for versioning and conflict resolution.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Super columns, used in some systems, group columns into nested structures for more complex data organization.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This flexible schema design allows the data model to evolve without requiring costly migrations.</a:t>
            </a:r>
          </a:p>
        </p:txBody>
      </p:sp>
    </p:spTree>
  </p:cSld>
  <p:clrMapOvr>
    <a:masterClrMapping/>
  </p:clrMapOvr>
  <p:transition/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Summary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Achieving availability in graph databases requires careful handling of interconnected data across replicas and failovers.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Horizontal scaling is more complex for graph databases due to relationship dependencies across partitions.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Graph and network modeling represent entities and relationships as nodes and edges to capture complex connections.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Properties on nodes and relationships provide essential context and metadata for querying and analysis.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Real-world applications like LinkedIn's recommendation engine demonstrate practical graph modeling at scale.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Effective graph database design balances availability, scalability, and thoughtful data modeling choices.</a:t>
            </a:r>
          </a:p>
        </p:txBody>
      </p:sp>
    </p:spTree>
  </p:cSld>
  <p:clrMapOvr>
    <a:masterClrMapping/>
  </p:clrMapOvr>
  <p:transition/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Discussion Questions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Why is horizontal scaling more challenging for graph databases compared to key-value or document databases?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How do node labels and relationship types contribute to building an effective and queryable graph model?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What strategies could be used to partition a large graph while minimizing cross-partition relationship traversal?</a:t>
            </a:r>
          </a:p>
        </p:txBody>
      </p:sp>
    </p:spTree>
  </p:cSld>
  <p:clrMapOvr>
    <a:masterClrMapping/>
  </p:clrMapOvr>
  <p:transition/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References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Robinson, I., Webber, J., &amp; Eifrem, E. (2015). Graph Databases: New Opportunities for Connected Data. O'Reilly Media.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Neo4j Inc. (2024). Neo4j Causal Clustering and High Availability Documentation.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Angles, R., &amp; Gutierrez, C. (2008). Survey of Graph Database Models. ACM Computing Surveys, 40(1), 1-39.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Newman, M. E. J. (2010). Networks: An Introduction. Oxford University Press.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Sadalage, P. J., &amp; Fowler, M. (2012). NoSQL Distilled: A Brief Guide to the Emerging World of Polyglot Persistence. Addison-Wesley.</a:t>
            </a:r>
          </a:p>
        </p:txBody>
      </p:sp>
    </p:spTree>
  </p:cSld>
  <p:clrMapOvr>
    <a:masterClrMapping/>
  </p:clrMapOvr>
  <p:transition/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z="4400" b="1">
                <a:solidFill>
                  <a:srgbClr val="293786"/>
                </a:solidFill>
                <a:latin typeface="Metropolis Semi Bold"/>
              </a:rPr>
              <a:t>THANK YOU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2000" b="0">
                <a:solidFill>
                  <a:srgbClr val="000000"/>
                </a:solidFill>
                <a:latin typeface="Metropolis"/>
              </a:rPr>
              <a:t>We hope this lecture was insightful and engaging.</a:t>
            </a:r>
          </a:p>
        </p:txBody>
      </p:sp>
    </p:spTree>
  </p:cSld>
  <p:clrMapOvr>
    <a:masterClrMapping/>
  </p:clrMapOvr>
  <p:transition/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b="1">
                <a:solidFill>
                  <a:srgbClr val="FFFFFF"/>
                </a:solidFill>
                <a:latin typeface="Metropolis Semi Bold"/>
              </a:rPr>
              <a:t>Types of Graph, Undirected and Directed Graph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32500" lnSpcReduction="20000"/>
          </a:bodyPr>
          <a:lstStyle/>
          <a:p>
            <a:r>
              <a:rPr sz="2400" b="0">
                <a:solidFill>
                  <a:srgbClr val="FFFFFF"/>
                </a:solidFill>
                <a:latin typeface="Metropolis Semi Bold"/>
              </a:rPr>
              <a:t>NOSQL</a:t>
            </a:r>
          </a:p>
          <a:p>
            <a:r>
              <a:rPr sz="2400" b="0">
                <a:solidFill>
                  <a:srgbClr val="FFFFFF"/>
                </a:solidFill>
                <a:latin typeface="Metropolis Semi Bold"/>
              </a:rPr>
              <a:t>CS3EL17</a:t>
            </a:r>
          </a:p>
          <a:p>
            <a:r>
              <a:rPr sz="2400" b="0">
                <a:solidFill>
                  <a:srgbClr val="FFFFFF"/>
                </a:solidFill>
                <a:latin typeface="Metropolis Semi Bold"/>
              </a:rPr>
              <a:t>Instructor: Dr. Latika Jindal</a:t>
            </a:r>
          </a:p>
        </p:txBody>
      </p:sp>
    </p:spTree>
  </p:cSld>
  <p:clrMapOvr>
    <a:masterClrMapping/>
  </p:clrMapOvr>
  <p:transition/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Learning Objectives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Understand the fundamental classification of graphs based on edge direction and structure.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Explain the differences between directed and undirected graphs and their respective use cases.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Analyze specialized graph types such as weighted, cyclic, and acyclic graphs.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Apply appropriate graph type selection based on the nature of the relationships being modeled.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Evaluate how graph type influences traversal algorithms and query design.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Identify real-world applications that rely on specific types of graph structures.</a:t>
            </a:r>
          </a:p>
        </p:txBody>
      </p:sp>
    </p:spTree>
  </p:cSld>
  <p:clrMapOvr>
    <a:masterClrMapping/>
  </p:clrMapOvr>
  <p:transition/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Introduction to Graph Types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Graphs can be broadly classified based on the direction and properties of the edges connecting nodes.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The choice of graph type depends on how relationships in the real world are naturally structured and interpreted.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Common classifications include directed versus undirected graphs, and weighted versus unweighted graphs.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Understanding graph types is essential for selecting appropriate algorithms and query strategies.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Graph databases often support multiple graph types simultaneously within the same underlying data model.</a:t>
            </a:r>
          </a:p>
        </p:txBody>
      </p:sp>
    </p:spTree>
  </p:cSld>
  <p:clrMapOvr>
    <a:masterClrMapping/>
  </p:clrMapOvr>
  <p:transition/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Undirected Graphs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In an undirected graph, edges have no direction, representing a mutual or symmetric relationship between nodes.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An edge connecting node A and node B implies the same relationship exists from B to A as well.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Undirected graphs are commonly used to represent relationships like friendships or physical connections between locations.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Traversal in undirected graphs can move freely in either direction along any connecting edge.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Examples include social friendship networks and undirected road maps connecting cities.</a:t>
            </a:r>
          </a:p>
        </p:txBody>
      </p:sp>
    </p:spTree>
  </p:cSld>
  <p:clrMapOvr>
    <a:masterClrMapping/>
  </p:clrMapOvr>
  <p:transition/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Directed Graphs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In a directed graph, edges have a specific direction, representing a one-way relationship from one node to another.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An edge from node A to node B does not imply the reverse relationship exists from B to A.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Directed graphs are used to represent relationships like following on social media or hyperlinks between web pages.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Traversal in directed graphs must respect edge direction, limiting movement to the specified path.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Examples include Twitter's follower network and citation graphs linking academic papers.</a:t>
            </a:r>
          </a:p>
        </p:txBody>
      </p:sp>
    </p:spTree>
  </p:cSld>
  <p:clrMapOvr>
    <a:masterClrMapping/>
  </p:clrMapOvr>
  <p:transition/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Comparing Directed and Undirected Graphs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Directed graphs capture asymmetric relationships, while undirected graphs represent symmetric, mutual connections.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Algorithms for shortest path and traversal differ significantly between directed and undirected graph structures.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Some relationships, like family ties, may be modeled as undirected, while others, like reporting structures, are directed.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A single graph database can contain both directed and undirected relationships within the same overall model.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Choosing the correct edge direction is critical for accurately representing real-world relationship semantics.</a:t>
            </a:r>
          </a:p>
        </p:txBody>
      </p:sp>
    </p:spTree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Key Features of Column Family Databases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High write throughput is achieved through append-only write operations and log-structured storage engines.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Built-in support for data compression reduces storage requirements for large-scale datasets.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Tunable consistency levels allow applications to balance performance and accuracy based on specific needs.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Wide-row support enables storage of millions of columns within a single row, useful for time-series data.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Native support for distributed architecture provides seamless horizontal scalability across many nodes.</a:t>
            </a:r>
          </a:p>
        </p:txBody>
      </p:sp>
    </p:spTree>
  </p:cSld>
  <p:clrMapOvr>
    <a:masterClrMapping/>
  </p:clrMapOvr>
  <p:transition/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Weighted and Unweighted Graphs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Weighted graphs assign a numerical value to each edge, representing cost, distance, or strength of connection.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Unweighted graphs treat all edges equally, without distinguishing the relative importance of connections.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Weighted graphs are essential for algorithms like shortest path calculations in navigation and logistics systems.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Edge weights can represent diverse metrics, such as travel time, bandwidth capacity, or transaction amount.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Both weighted and unweighted models can be either directed or undirected, depending on the application.</a:t>
            </a:r>
          </a:p>
        </p:txBody>
      </p:sp>
    </p:spTree>
  </p:cSld>
  <p:clrMapOvr>
    <a:masterClrMapping/>
  </p:clrMapOvr>
  <p:transition/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Cyclic and Acyclic Graphs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A cyclic graph contains at least one path that starts and ends at the same node, forming a loop.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An acyclic graph contains no such loops, meaning traversal cannot return to a previously visited node along the same path.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Directed Acyclic Graphs, or DAGs, are widely used to represent dependency structures, such as task scheduling.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Cyclic graphs are common in social networks, where mutual connections can create loops between multiple users.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Recognizing cycles is important for certain algorithms, such as detecting circular dependencies in software systems.</a:t>
            </a:r>
          </a:p>
        </p:txBody>
      </p:sp>
    </p:spTree>
  </p:cSld>
  <p:clrMapOvr>
    <a:masterClrMapping/>
  </p:clrMapOvr>
  <p:transition/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Real-World Example: Directed Graphs in Web Search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Search engines like Google model the web as a directed graph, with hyperlinks representing directed edges between pages.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The PageRank algorithm uses this directed graph structure to determine the relative importance of web pages.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Directionality is crucial here, since a link from page A to page B does not imply a link back from B to A.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This directed graph model enables efficient identification of authoritative and highly referenced web content.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Similar directed graph models are used in citation analysis for academic research papers.</a:t>
            </a:r>
          </a:p>
        </p:txBody>
      </p:sp>
    </p:spTree>
  </p:cSld>
  <p:clrMapOvr>
    <a:masterClrMapping/>
  </p:clrMapOvr>
  <p:transition/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Summary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Graphs are classified based on edge direction into directed and undirected types, each suited to different relationships.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Undirected graphs represent mutual, symmetric relationships, while directed graphs capture one-way, asymmetric connections.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Weighted graphs assign values to edges, essential for algorithms involving cost, distance, or capacity calculations.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Cyclic graphs contain loops, while acyclic graphs, particularly DAGs, are used to represent dependency structures.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Real-world systems like web search engines rely on directed graph models to rank and analyze content.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Selecting the correct graph type is essential for accurately modeling relationships and enabling effective traversal algorithms.</a:t>
            </a:r>
          </a:p>
        </p:txBody>
      </p:sp>
    </p:spTree>
  </p:cSld>
  <p:clrMapOvr>
    <a:masterClrMapping/>
  </p:clrMapOvr>
  <p:transition/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Discussion Questions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Why is directionality important when modeling relationships like social media following or web hyperlinks?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How do weighted graphs enable more sophisticated algorithms compared to unweighted graphs?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What challenges might arise when detecting cycles in a large-scale directed graph?</a:t>
            </a:r>
          </a:p>
        </p:txBody>
      </p:sp>
    </p:spTree>
  </p:cSld>
  <p:clrMapOvr>
    <a:masterClrMapping/>
  </p:clrMapOvr>
  <p:transition/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References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Robinson, I., Webber, J., &amp; Eifrem, E. (2015). Graph Databases: New Opportunities for Connected Data. O'Reilly Media.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Newman, M. E. J. (2010). Networks: An Introduction. Oxford University Press.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Cormen, T. H., Leiserson, C. E., Rivest, R. L., &amp; Stein, C. (2009). Introduction to Algorithms. MIT Press.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Page, L., Brin, S., Motwani, R., &amp; Winograd, T. (1999). The PageRank Citation Ranking: Bringing Order to the Web. Stanford InfoLab.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Angles, R., &amp; Gutierrez, C. (2008). Survey of Graph Database Models. ACM Computing Surveys, 40(1), 1-39.</a:t>
            </a:r>
          </a:p>
        </p:txBody>
      </p:sp>
    </p:spTree>
  </p:cSld>
  <p:clrMapOvr>
    <a:masterClrMapping/>
  </p:clrMapOvr>
  <p:transition/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z="4400" b="1">
                <a:solidFill>
                  <a:srgbClr val="293786"/>
                </a:solidFill>
                <a:latin typeface="Metropolis Semi Bold"/>
              </a:rPr>
              <a:t>THANK YOU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2000" b="0">
                <a:solidFill>
                  <a:srgbClr val="000000"/>
                </a:solidFill>
                <a:latin typeface="Metropolis"/>
              </a:rPr>
              <a:t>We hope this lecture was insightful and engaging.</a:t>
            </a:r>
          </a:p>
        </p:txBody>
      </p:sp>
    </p:spTree>
  </p:cSld>
  <p:clrMapOvr>
    <a:masterClrMapping/>
  </p:clrMapOvr>
  <p:transition/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b="1">
                <a:solidFill>
                  <a:srgbClr val="FFFFFF"/>
                </a:solidFill>
                <a:latin typeface="Metropolis Semi Bold"/>
              </a:rPr>
              <a:t>Flow Network, Bipartite Graph, Multigraph, Weighted Graph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32500" lnSpcReduction="20000"/>
          </a:bodyPr>
          <a:lstStyle/>
          <a:p>
            <a:r>
              <a:rPr sz="2400" b="0">
                <a:solidFill>
                  <a:srgbClr val="FFFFFF"/>
                </a:solidFill>
                <a:latin typeface="Metropolis Semi Bold"/>
              </a:rPr>
              <a:t>NOSQL</a:t>
            </a:r>
          </a:p>
          <a:p>
            <a:r>
              <a:rPr sz="2400" b="0">
                <a:solidFill>
                  <a:srgbClr val="FFFFFF"/>
                </a:solidFill>
                <a:latin typeface="Metropolis Semi Bold"/>
              </a:rPr>
              <a:t>CS3EL17</a:t>
            </a:r>
          </a:p>
          <a:p>
            <a:r>
              <a:rPr sz="2400" b="0">
                <a:solidFill>
                  <a:srgbClr val="FFFFFF"/>
                </a:solidFill>
                <a:latin typeface="Metropolis Semi Bold"/>
              </a:rPr>
              <a:t>Instructor: Dr. Latika Jindal</a:t>
            </a:r>
          </a:p>
        </p:txBody>
      </p:sp>
    </p:spTree>
  </p:cSld>
  <p:clrMapOvr>
    <a:masterClrMapping/>
  </p:clrMapOvr>
  <p:transition/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Learning Objectives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Understand the structure and purpose of flow networks in graph theory.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Explain the characteristics and applications of bipartite graphs.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Analyze the concept of multigraphs and how they differ from simple graphs.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Apply knowledge of weighted graphs to model relationships with quantitative attributes.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Evaluate how these specialized graph types are used in real-world graph database applications.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Compare the structural properties of flow networks, bipartite graphs, multigraphs, and weighted graphs.</a:t>
            </a:r>
          </a:p>
        </p:txBody>
      </p:sp>
    </p:spTree>
  </p:cSld>
  <p:clrMapOvr>
    <a:masterClrMapping/>
  </p:clrMapOvr>
  <p:transition/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Introduction to Flow Networks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A flow network is a directed graph where each edge has a capacity representing the maximum flow it can carry.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Flow networks include a designated source node, where flow originates, and a sink node, where flow terminates.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The goal in flow network analysis is often to determine the maximum flow that can be routed from source to sink.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Algorithms like Ford-Fulkerson are commonly used to compute maximum flow within a flow network.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Flow networks are widely applied in modeling transportation, logistics, and resource distribution systems.</a:t>
            </a:r>
          </a:p>
        </p:txBody>
      </p:sp>
    </p:spTree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Storage Architecture: SSTables and Memtables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Write operations are first recorded in an in-memory structure called a memtable for fast initial storage.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Once a memtable reaches a certain size, its contents are flushed to disk as an immutable Sorted String Table, or SSTable.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Multiple SSTables are periodically merged through a compaction process to optimize read performance and reclaim space.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A commit log ensures durability by recording write operations before they are applied to the memtable.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This log-structured merge-tree approach optimizes column family databases for high-speed write operations.</a:t>
            </a:r>
          </a:p>
        </p:txBody>
      </p:sp>
    </p:spTree>
  </p:cSld>
  <p:clrMapOvr>
    <a:masterClrMapping/>
  </p:clrMapOvr>
  <p:transition/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Applications of Flow Networks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Transportation systems use flow networks to model traffic capacity along roads and optimize routing decisions.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Telecommunications networks apply flow network concepts to manage bandwidth allocation across data links.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Supply chain management uses flow networks to optimize the movement of goods from suppliers to customers.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Flow networks help identify bottlenecks, where edge capacity constraints limit the overall system throughput.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Water distribution systems can also be modeled as flow networks to optimize resource allocation efficiently.</a:t>
            </a:r>
          </a:p>
        </p:txBody>
      </p:sp>
    </p:spTree>
  </p:cSld>
  <p:clrMapOvr>
    <a:masterClrMapping/>
  </p:clrMapOvr>
  <p:transition/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Introduction to Bipartite Graphs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A bipartite graph consists of two distinct sets of nodes, where edges only connect nodes from different sets.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No edges exist between nodes within the same set, distinguishing bipartite graphs from general graph structures.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Bipartite graphs are commonly used to represent relationships between two different types of entities.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Matching algorithms, such as the Hungarian algorithm, are often applied to bipartite graphs to find optimal pairings.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Bipartite graphs simplify certain graph algorithms due to their restricted, two-sided structural properties.</a:t>
            </a:r>
          </a:p>
        </p:txBody>
      </p:sp>
    </p:spTree>
  </p:cSld>
  <p:clrMapOvr>
    <a:masterClrMapping/>
  </p:clrMapOvr>
  <p:transition/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Real-World Example: Bipartite Graphs in Recommendation Systems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E-commerce platforms use bipartite graphs to model relationships between users and the products they purchase.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Netflix uses a similar bipartite structure to represent connections between users and the movies they watch.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Analyzing this bipartite structure enables collaborative filtering techniques to generate personalized recommendations.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Bipartite graph algorithms help identify users with similar preferences based on shared product or content interactions.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This modeling approach powers many of the recommendation engines used across online retail and streaming platforms.</a:t>
            </a:r>
          </a:p>
        </p:txBody>
      </p:sp>
    </p:spTree>
  </p:cSld>
  <p:clrMapOvr>
    <a:masterClrMapping/>
  </p:clrMapOvr>
  <p:transition/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Introduction to Multigraphs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A multigraph allows multiple edges to exist between the same pair of nodes, unlike a simple graph.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Each edge in a multigraph can represent a distinct type of relationship or interaction between two nodes.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Multigraphs are useful when multiple distinct connections need to be tracked between the same entities.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Graph databases often support multigraphs natively, allowing rich modeling of complex, multi-faceted relationships.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Algorithms designed for simple graphs may require modification to correctly handle multigraph structures.</a:t>
            </a:r>
          </a:p>
        </p:txBody>
      </p:sp>
    </p:spTree>
  </p:cSld>
  <p:clrMapOvr>
    <a:masterClrMapping/>
  </p:clrMapOvr>
  <p:transition/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Real-World Example: Multigraphs in Financial Transactions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Banks model customer relationships as multigraphs, where multiple transactions can occur between the same two accounts.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Each transaction is represented as a separate edge, capturing details like amount, date, and transaction type.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This multigraph structure allows fraud detection systems to analyze patterns across multiple interactions over time.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Visualizing transaction multigraphs helps analysts identify unusual spikes or patterns in account activity.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This approach provides a richer dataset for analysis compared to collapsing all transactions into a single edge.</a:t>
            </a:r>
          </a:p>
        </p:txBody>
      </p:sp>
    </p:spTree>
  </p:cSld>
  <p:clrMapOvr>
    <a:masterClrMapping/>
  </p:clrMapOvr>
  <p:transition/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Weighted Graphs Revisited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Weighted graphs assign a numerical value to each edge, representing attributes like distance, cost, or strength.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Weighted flow networks combine capacity constraints with cost values to optimize both flow volume and expense.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Weighted bipartite graphs can represent preference strength, such as a user's rating for a specific product.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Weighted multigraphs allow each individual edge between nodes to carry its own distinct weight value.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Combining these specialized graph types enables sophisticated modeling of complex, real-world systems.</a:t>
            </a:r>
          </a:p>
        </p:txBody>
      </p:sp>
    </p:spTree>
  </p:cSld>
  <p:clrMapOvr>
    <a:masterClrMapping/>
  </p:clrMapOvr>
  <p:transition/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Summary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Flow networks model directed graphs with edge capacities, used to optimize resource flow from source to sink.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Bipartite graphs connect two distinct sets of nodes, commonly used in recommendation and matching systems.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Multigraphs allow multiple edges between the same node pair, useful for tracking multiple distinct interactions.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Weighted graphs assign quantitative values to edges, enabling cost and capacity-based algorithmic analysis.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Real-world applications include transportation flow optimization, e-commerce recommendations, and fraud detection.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These specialized graph types can be combined to model complex, multi-dimensional real-world relationships.</a:t>
            </a:r>
          </a:p>
        </p:txBody>
      </p:sp>
    </p:spTree>
  </p:cSld>
  <p:clrMapOvr>
    <a:masterClrMapping/>
  </p:clrMapOvr>
  <p:transition/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Discussion Questions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How does the Ford-Fulkerson algorithm help determine maximum flow within a flow network?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Why are bipartite graphs particularly effective for building recommendation systems?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In what scenarios would a multigraph provide more valuable insights than a simple graph structure?</a:t>
            </a:r>
          </a:p>
        </p:txBody>
      </p:sp>
    </p:spTree>
  </p:cSld>
  <p:clrMapOvr>
    <a:masterClrMapping/>
  </p:clrMapOvr>
  <p:transition/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References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Cormen, T. H., Leiserson, C. E., Rivest, R. L., &amp; Stein, C. (2009). Introduction to Algorithms. MIT Press.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Newman, M. E. J. (2010). Networks: An Introduction. Oxford University Press.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Robinson, I., Webber, J., &amp; Eifrem, E. (2015). Graph Databases: New Opportunities for Connected Data. O'Reilly Media.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Ford, L. R., &amp; Fulkerson, D. R. (1962). Flows in Networks. Princeton University Press.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Angles, R., &amp; Gutierrez, C. (2008). Survey of Graph Database Models. ACM Computing Surveys, 40(1), 1-39.</a:t>
            </a:r>
          </a:p>
        </p:txBody>
      </p:sp>
    </p:spTree>
  </p:cSld>
  <p:clrMapOvr>
    <a:masterClrMapping/>
  </p:clrMapOvr>
  <p:transition/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z="4400" b="1">
                <a:solidFill>
                  <a:srgbClr val="293786"/>
                </a:solidFill>
                <a:latin typeface="Metropolis Semi Bold"/>
              </a:rPr>
              <a:t>THANK YOU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2000" b="0">
                <a:solidFill>
                  <a:srgbClr val="000000"/>
                </a:solidFill>
                <a:latin typeface="Metropolis"/>
              </a:rPr>
              <a:t>We hope this lecture was insightful and engaging.</a:t>
            </a:r>
          </a:p>
        </p:txBody>
      </p:sp>
    </p:spTree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Distributed Architecture and Partitioning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Column family databases distribute data across multiple nodes using partitioning based on the row key.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Consistent hashing is commonly used to assign rows to specific nodes, minimizing data movement during scaling.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A peer-to-peer architecture, as used in Cassandra, avoids single points of failure by treating all nodes equally.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Replication across nodes ensures fault tolerance, allowing the system to continue operating despite node failures.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Gossip protocols enable nodes to communicate cluster status and detect failures without a central coordinator.</a:t>
            </a:r>
          </a:p>
        </p:txBody>
      </p:sp>
    </p:spTree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Real-World Example: Apache Cassandra at Instagram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Instagram uses Apache Cassandra to manage massive volumes of user activity data, including likes and comments.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Cassandra's peer-to-peer architecture allows Instagram to scale horizontally without a single point of failure.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Wide-row support enables efficient storage of time-ordered activity feeds for millions of active users.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Tunable consistency allows Instagram to prioritize availability for non-critical data like activity counters.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This architecture supports Instagram's need for high write throughput during peak usage periods.</a:t>
            </a:r>
          </a:p>
        </p:txBody>
      </p:sp>
    </p:spTree>
  </p:cSld>
  <p:clrMapOvr>
    <a:masterClrMapping/>
  </p:clrMapOvr>
  <p:transition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NET" val="6.0.36"/>
  <p:tag name="AS_OS" val="Unix 5.4.0.216"/>
  <p:tag name="AS_RELEASE_DATE" val="2024.02.14"/>
  <p:tag name="AS_TITLE" val="Aspose.Slides for .NET6"/>
  <p:tag name="AS_VERSION" val="24.2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Arial"/>
        <a:cs typeface="Arial"/>
        <a:font script="Jpan" typeface="ＭＳ%20Ｐゴシック"/>
        <a:font script="Hang" typeface="맑은%20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Arial"/>
        <a:cs typeface="Arial"/>
        <a:font script="Jpan" typeface="ＭＳ%20Ｐゴシック"/>
        <a:font script="Hang" typeface="맑은%20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eme1">
  <a:themeElements>
    <a:clrScheme name="Custom 5">
      <a:dk1>
        <a:srgbClr val="000000"/>
      </a:dk1>
      <a:lt1>
        <a:sysClr val="window" lastClr="FFFFFF"/>
      </a:lt1>
      <a:dk2>
        <a:srgbClr val="293786"/>
      </a:dk2>
      <a:lt2>
        <a:srgbClr val="A21D2E"/>
      </a:lt2>
      <a:accent1>
        <a:srgbClr val="A6AFE4"/>
      </a:accent1>
      <a:accent2>
        <a:srgbClr val="F4BEC4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Medicaps">
      <a:majorFont>
        <a:latin typeface="Metropolis Semi Bold"/>
        <a:ea typeface="Metropolis Semi Bold"/>
        <a:cs typeface="Arial"/>
      </a:majorFont>
      <a:minorFont>
        <a:latin typeface="Metropolis"/>
        <a:ea typeface="Metropolis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me1" id="{8499583F-ECB4-450B-B334-CDFA4EE79F61}" vid="{49E7A3B8-2A69-4BD1-9399-5E98BAB6499A}"/>
    </a:ext>
  </a:extLst>
</a:theme>
</file>

<file path=ppt/theme/theme3.xml><?xml version="1.0" encoding="utf-8"?>
<a:theme xmlns:a="http://schemas.openxmlformats.org/drawingml/2006/main" name="Theme1">
  <a:themeElements>
    <a:clrScheme name="Custom 5">
      <a:dk1>
        <a:srgbClr val="000000"/>
      </a:dk1>
      <a:lt1>
        <a:sysClr val="window" lastClr="FFFFFF"/>
      </a:lt1>
      <a:dk2>
        <a:srgbClr val="293786"/>
      </a:dk2>
      <a:lt2>
        <a:srgbClr val="A21D2E"/>
      </a:lt2>
      <a:accent1>
        <a:srgbClr val="A6AFE4"/>
      </a:accent1>
      <a:accent2>
        <a:srgbClr val="F4BEC4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Medicaps">
      <a:majorFont>
        <a:latin typeface="Metropolis Semi Bold"/>
        <a:ea typeface="Metropolis Semi Bold"/>
        <a:cs typeface="Arial"/>
      </a:majorFont>
      <a:minorFont>
        <a:latin typeface="Metropolis"/>
        <a:ea typeface="Metropolis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me1" id="{8499583F-ECB4-450B-B334-CDFA4EE79F61}" vid="{49E7A3B8-2A69-4BD1-9399-5E98BAB6499A}"/>
    </a:ext>
  </a:extLst>
</a:theme>
</file>

<file path=ppt/theme/theme4.xml><?xml version="1.0" encoding="utf-8"?>
<a:theme xmlns:a="http://schemas.openxmlformats.org/drawingml/2006/main" name="Theme1">
  <a:themeElements>
    <a:clrScheme name="Custom 5">
      <a:dk1>
        <a:srgbClr val="000000"/>
      </a:dk1>
      <a:lt1>
        <a:sysClr val="window" lastClr="FFFFFF"/>
      </a:lt1>
      <a:dk2>
        <a:srgbClr val="293786"/>
      </a:dk2>
      <a:lt2>
        <a:srgbClr val="A21D2E"/>
      </a:lt2>
      <a:accent1>
        <a:srgbClr val="A6AFE4"/>
      </a:accent1>
      <a:accent2>
        <a:srgbClr val="F4BEC4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Medicaps">
      <a:majorFont>
        <a:latin typeface="Metropolis Semi Bold"/>
        <a:ea typeface="Metropolis Semi Bold"/>
        <a:cs typeface="Arial"/>
      </a:majorFont>
      <a:minorFont>
        <a:latin typeface="Metropolis"/>
        <a:ea typeface="Metropolis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me1" id="{8499583F-ECB4-450B-B334-CDFA4EE79F61}" vid="{49E7A3B8-2A69-4BD1-9399-5E98BAB6499A}"/>
    </a:ext>
  </a:extLst>
</a:theme>
</file>

<file path=ppt/theme/theme5.xml><?xml version="1.0" encoding="utf-8"?>
<a:theme xmlns:a="http://schemas.openxmlformats.org/drawingml/2006/main" name="Theme1">
  <a:themeElements>
    <a:clrScheme name="Custom 5">
      <a:dk1>
        <a:srgbClr val="000000"/>
      </a:dk1>
      <a:lt1>
        <a:sysClr val="window" lastClr="FFFFFF"/>
      </a:lt1>
      <a:dk2>
        <a:srgbClr val="293786"/>
      </a:dk2>
      <a:lt2>
        <a:srgbClr val="A21D2E"/>
      </a:lt2>
      <a:accent1>
        <a:srgbClr val="A6AFE4"/>
      </a:accent1>
      <a:accent2>
        <a:srgbClr val="F4BEC4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Medicaps">
      <a:majorFont>
        <a:latin typeface="Metropolis Semi Bold"/>
        <a:ea typeface="Metropolis Semi Bold"/>
        <a:cs typeface="Arial"/>
      </a:majorFont>
      <a:minorFont>
        <a:latin typeface="Metropolis"/>
        <a:ea typeface="Metropolis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me1" id="{8499583F-ECB4-450B-B334-CDFA4EE79F61}" vid="{49E7A3B8-2A69-4BD1-9399-5E98BAB6499A}"/>
    </a:ext>
  </a:extLst>
</a:theme>
</file>

<file path=ppt/theme/theme6.xml><?xml version="1.0" encoding="utf-8"?>
<a:theme xmlns:a="http://schemas.openxmlformats.org/drawingml/2006/main" name="Theme1">
  <a:themeElements>
    <a:clrScheme name="Custom 5">
      <a:dk1>
        <a:srgbClr val="000000"/>
      </a:dk1>
      <a:lt1>
        <a:sysClr val="window" lastClr="FFFFFF"/>
      </a:lt1>
      <a:dk2>
        <a:srgbClr val="293786"/>
      </a:dk2>
      <a:lt2>
        <a:srgbClr val="A21D2E"/>
      </a:lt2>
      <a:accent1>
        <a:srgbClr val="A6AFE4"/>
      </a:accent1>
      <a:accent2>
        <a:srgbClr val="F4BEC4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Medicaps">
      <a:majorFont>
        <a:latin typeface="Metropolis Semi Bold"/>
        <a:ea typeface="Metropolis Semi Bold"/>
        <a:cs typeface="Arial"/>
      </a:majorFont>
      <a:minorFont>
        <a:latin typeface="Metropolis"/>
        <a:ea typeface="Metropolis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me1" id="{8499583F-ECB4-450B-B334-CDFA4EE79F61}" vid="{49E7A3B8-2A69-4BD1-9399-5E98BAB6499A}"/>
    </a:ext>
  </a:extLst>
</a:theme>
</file>

<file path=ppt/theme/theme7.xml><?xml version="1.0" encoding="utf-8"?>
<a:theme xmlns:a="http://schemas.openxmlformats.org/drawingml/2006/main" name="Theme1">
  <a:themeElements>
    <a:clrScheme name="Custom 5">
      <a:dk1>
        <a:srgbClr val="000000"/>
      </a:dk1>
      <a:lt1>
        <a:sysClr val="window" lastClr="FFFFFF"/>
      </a:lt1>
      <a:dk2>
        <a:srgbClr val="293786"/>
      </a:dk2>
      <a:lt2>
        <a:srgbClr val="A21D2E"/>
      </a:lt2>
      <a:accent1>
        <a:srgbClr val="A6AFE4"/>
      </a:accent1>
      <a:accent2>
        <a:srgbClr val="F4BEC4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Medicaps">
      <a:majorFont>
        <a:latin typeface="Metropolis Semi Bold"/>
        <a:ea typeface="Metropolis Semi Bold"/>
        <a:cs typeface="Arial"/>
      </a:majorFont>
      <a:minorFont>
        <a:latin typeface="Metropolis"/>
        <a:ea typeface="Metropolis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me1" id="{8499583F-ECB4-450B-B334-CDFA4EE79F61}" vid="{49E7A3B8-2A69-4BD1-9399-5E98BAB6499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6160</Words>
  <Application>Microsoft Office PowerPoint</Application>
  <PresentationFormat>On-screen Show (4:3)</PresentationFormat>
  <Paragraphs>440</Paragraphs>
  <Slides>79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7</vt:i4>
      </vt:variant>
      <vt:variant>
        <vt:lpstr>Slide Titles</vt:lpstr>
      </vt:variant>
      <vt:variant>
        <vt:i4>79</vt:i4>
      </vt:variant>
    </vt:vector>
  </HeadingPairs>
  <TitlesOfParts>
    <vt:vector size="92" baseType="lpstr">
      <vt:lpstr>Arial</vt:lpstr>
      <vt:lpstr>Calibri</vt:lpstr>
      <vt:lpstr>Metropolis</vt:lpstr>
      <vt:lpstr>Metropolis Semi Bold</vt:lpstr>
      <vt:lpstr>Times New Roman</vt:lpstr>
      <vt:lpstr>Zilla Slab</vt:lpstr>
      <vt:lpstr>Office Theme</vt:lpstr>
      <vt:lpstr>Theme1</vt:lpstr>
      <vt:lpstr>Theme1</vt:lpstr>
      <vt:lpstr>Theme1</vt:lpstr>
      <vt:lpstr>Theme1</vt:lpstr>
      <vt:lpstr>Theme1</vt:lpstr>
      <vt:lpstr>Theme1</vt:lpstr>
      <vt:lpstr>Introduction to Column Family Database, Features, Architecture</vt:lpstr>
      <vt:lpstr>Learning Objectives</vt:lpstr>
      <vt:lpstr>Unit 4- Column-Oriented &amp; Graph Based Databases</vt:lpstr>
      <vt:lpstr>What is a Column Family Database?</vt:lpstr>
      <vt:lpstr>Data Model: Rows, Columns, and Column Families</vt:lpstr>
      <vt:lpstr>Key Features of Column Family Databases</vt:lpstr>
      <vt:lpstr>Storage Architecture: SSTables and Memtables</vt:lpstr>
      <vt:lpstr>Distributed Architecture and Partitioning</vt:lpstr>
      <vt:lpstr>Real-World Example: Apache Cassandra at Instagram</vt:lpstr>
      <vt:lpstr>Real-World Example: Google Bigtable in Search Indexing</vt:lpstr>
      <vt:lpstr>Summary</vt:lpstr>
      <vt:lpstr>Discussion Questions</vt:lpstr>
      <vt:lpstr>References</vt:lpstr>
      <vt:lpstr>THANK YOU</vt:lpstr>
      <vt:lpstr>Consistency, Transactions, Scaling, Use Cases</vt:lpstr>
      <vt:lpstr>Learning Objectives</vt:lpstr>
      <vt:lpstr>Consistency Models in Column Family Databases</vt:lpstr>
      <vt:lpstr>Balancing Consistency, Availability, and Performance</vt:lpstr>
      <vt:lpstr>Transaction Support in Column Family Databases</vt:lpstr>
      <vt:lpstr>Scaling Strategies for Column Family Databases</vt:lpstr>
      <vt:lpstr>Real-World Example: Scaling at Apple</vt:lpstr>
      <vt:lpstr>Real-World Example: Time-Series Data at Weather Companies</vt:lpstr>
      <vt:lpstr>Common Use Cases for Column Family Databases</vt:lpstr>
      <vt:lpstr>Summary</vt:lpstr>
      <vt:lpstr>Discussion Questions</vt:lpstr>
      <vt:lpstr>References</vt:lpstr>
      <vt:lpstr>THANK YOU</vt:lpstr>
      <vt:lpstr>Introduction to Graph Databases, Advantages, Features, Consistency, Transactions</vt:lpstr>
      <vt:lpstr>Learning Objectives</vt:lpstr>
      <vt:lpstr>What is a Graph Database?</vt:lpstr>
      <vt:lpstr>The Property Graph Model</vt:lpstr>
      <vt:lpstr>Advantages of Graph Databases</vt:lpstr>
      <vt:lpstr>Key Features of Graph Databases</vt:lpstr>
      <vt:lpstr>Consistency in Graph Databases</vt:lpstr>
      <vt:lpstr>Transaction Support in Graph Databases</vt:lpstr>
      <vt:lpstr>Real-World Example: Fraud Detection at PayPal</vt:lpstr>
      <vt:lpstr>Summary</vt:lpstr>
      <vt:lpstr>Discussion Questions</vt:lpstr>
      <vt:lpstr>References</vt:lpstr>
      <vt:lpstr>THANK YOU</vt:lpstr>
      <vt:lpstr>Availability, Scaling, Graph &amp; Network Modelling, Properties of Graphs and Nodes</vt:lpstr>
      <vt:lpstr>Learning Objectives</vt:lpstr>
      <vt:lpstr>Availability Challenges in Graph Databases</vt:lpstr>
      <vt:lpstr>Achieving High Availability in Distributed Graphs</vt:lpstr>
      <vt:lpstr>Scaling Strategies for Graph Databases</vt:lpstr>
      <vt:lpstr>Introduction to Graph and Network Modeling</vt:lpstr>
      <vt:lpstr>Properties of Nodes and Relationships</vt:lpstr>
      <vt:lpstr>Real-World Example: Social Network Modeling at LinkedIn</vt:lpstr>
      <vt:lpstr>Real-World Example: Network Modeling in Telecommunications</vt:lpstr>
      <vt:lpstr>Summary</vt:lpstr>
      <vt:lpstr>Discussion Questions</vt:lpstr>
      <vt:lpstr>References</vt:lpstr>
      <vt:lpstr>THANK YOU</vt:lpstr>
      <vt:lpstr>Types of Graph, Undirected and Directed Graph</vt:lpstr>
      <vt:lpstr>Learning Objectives</vt:lpstr>
      <vt:lpstr>Introduction to Graph Types</vt:lpstr>
      <vt:lpstr>Undirected Graphs</vt:lpstr>
      <vt:lpstr>Directed Graphs</vt:lpstr>
      <vt:lpstr>Comparing Directed and Undirected Graphs</vt:lpstr>
      <vt:lpstr>Weighted and Unweighted Graphs</vt:lpstr>
      <vt:lpstr>Cyclic and Acyclic Graphs</vt:lpstr>
      <vt:lpstr>Real-World Example: Directed Graphs in Web Search</vt:lpstr>
      <vt:lpstr>Summary</vt:lpstr>
      <vt:lpstr>Discussion Questions</vt:lpstr>
      <vt:lpstr>References</vt:lpstr>
      <vt:lpstr>THANK YOU</vt:lpstr>
      <vt:lpstr>Flow Network, Bipartite Graph, Multigraph, Weighted Graph</vt:lpstr>
      <vt:lpstr>Learning Objectives</vt:lpstr>
      <vt:lpstr>Introduction to Flow Networks</vt:lpstr>
      <vt:lpstr>Applications of Flow Networks</vt:lpstr>
      <vt:lpstr>Introduction to Bipartite Graphs</vt:lpstr>
      <vt:lpstr>Real-World Example: Bipartite Graphs in Recommendation Systems</vt:lpstr>
      <vt:lpstr>Introduction to Multigraphs</vt:lpstr>
      <vt:lpstr>Real-World Example: Multigraphs in Financial Transactions</vt:lpstr>
      <vt:lpstr>Weighted Graphs Revisited</vt:lpstr>
      <vt:lpstr>Summary</vt:lpstr>
      <vt:lpstr>Discussion Questions</vt:lpstr>
      <vt:lpstr>References</vt:lpstr>
      <vt:lpstr>THANK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H175866@365mso.com</cp:lastModifiedBy>
  <cp:revision>2</cp:revision>
  <cp:lastPrinted>2026-07-07T03:50:45Z</cp:lastPrinted>
  <dcterms:created xsi:type="dcterms:W3CDTF">2026-07-07T03:50:45Z</dcterms:created>
  <dcterms:modified xsi:type="dcterms:W3CDTF">2026-07-07T04:17:34Z</dcterms:modified>
</cp:coreProperties>
</file>