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>
            <a:spLocks/>
          </p:cNvSpPr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>
            <a:spLocks/>
          </p:cNvSpPr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>
            <a:spLocks/>
          </p:cNvSpPr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A.B. Road, </a:t>
            </a:r>
            <a:r>
              <a:rPr lang="en-US" sz="1800" dirty="0" err="1">
                <a:solidFill>
                  <a:schemeClr val="tx1"/>
                </a:solidFill>
              </a:rPr>
              <a:t>Pigdamber</a:t>
            </a:r>
            <a:r>
              <a:rPr lang="en-US" sz="1800" dirty="0">
                <a:solidFill>
                  <a:schemeClr val="tx1"/>
                </a:solidFill>
              </a:rPr>
              <a:t>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/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5FC89-4C43-4833-9E0A-43098D0172D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Blockchain Applications: Financial Sector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 provides financial institutions with a transparent, immutable, and decentralized infrastructure that reduces fraud, settlement time, and operational costs.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Smart contracts and DeFi protocols are automating complex financial workflows, challenging traditional intermediaries such as banks, brokers, and clearinghouses.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Asset tokenization is democratizing access to investment products by enabling fractional ownership of previously illiquid assets.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deployments by Ripple and JPMorgan demonstrate that blockchain-based payment and settlement systems are operationally viable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Significant challenges remain in scalability, interoperability, regulatory compliance, and smart contract security that must be addressed for mainstream adoption.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convergence of blockchain with AI, IoT, and CBDCs will define the next generation of financial market infrastructure.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choice between permissioned and permissionless blockchain architectures affect the design of a cross-border payment system?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are the systemic risks introduced by the composability of DeFi protocols, and how can regulators mitigate them without stifling innovation?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ways could Central Bank Digital Currencies (CBDCs) coexist with or disrupt existing commercial banking models built on blockchain?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Nakamoto, S. (2008). Bitcoin: A Peer-to-Peer Electronic Cash System. bitcoin.org/bitcoin.pdf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Tapscott, D., &amp; Tapscott, A. (2016). Blockchain Revolution: How the Technology Behind Bitcoin Is Changing Money, Business, and the World. Portfolio/Penguin.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World Economic Forum. (2020). Blockchain Beyond the Hype: A Practical Framework for Business Leaders. WEF White Paper.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Bank for International Settlements. (2022). CBDCs: An Opportunity for the Monetary System. BIS Annual Economic Report, Chapter III.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Catalini, C., &amp; Gans, J. S. (2016). Some Simple Economics of the Blockchain. NBER Working Paper No. 22952. National Bureau of Economic Research.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Blockchain Applications: Medical Records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limitations of centralized Electronic Health Record (EHR) systems and how blockchain addresses them.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distributed ledger technology ensures integrity, privacy, and interoperability of medical records.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role of smart contracts in automating patient consent, insurance claims, and clinical workflows.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key blockchain-based frameworks and standards used in healthcare data management.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Assess security, scalability, and regulatory challenges of deploying blockchain in the healthcare sector.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blockchain architectural principles to design a patient-centric medical record management system.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Limitations of Traditional Medical Record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Conventional Electronic Health Records (EHRs) are siloed across hospitals, clinics, and labs, preventing seamless data sharing between providers.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Centralized EHR databases are vulnerable to single points of failure, ransomware attacks, and unauthorized data breaches affecting millions of patients.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Patients have limited ownership and control over their own health data, often unable to access or transfer records across institutions.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Duplicate testing and medical errors arise due to fragmented records, costing healthcare systems billions annually and compromising patient safety.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Legacy interoperability standards (HL7, FHIR) improve data exchange but cannot fully solve trust, consent, and auditability challenges across organizations.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How Blockchain Transforms Medical Record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 provides a decentralized, tamper-proof ledger where each medical event (diagnosis, prescription, lab result) is recorded as an immutable transaction.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Cryptographic hashing ensures that any unauthorized modification of a patient record is immediately detectable by any node in the network.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Patient identity is managed via public-private key pairs, enabling pseudonymous yet verifiable access to health records without exposing personal identifiers.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permissioned blockchain (e.g., Hyperledger Fabric) restricts network participation to verified healthcare entities, balancing openness with regulatory compliance.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Off-chain storage combined with on-chain metadata hashes addresses scalability — large medical files (MRIs, genomic data) are stored externally while integrity is anchored on-chain.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Smart Contracts for Patient Consent and Clinical Workflows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Smart contracts encode patient consent policies, automatically granting or revoking data access to specific providers based on predefined rules.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Dynamic consent management allows patients to update permissions in real time — for example, sharing cardiology records with a new specialist while restricting others.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Insurance claim processing is automated via smart contracts that verify treatment codes, policy terms, and eligibility, reducing claim adjudication time from weeks to minutes.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Drug supply chain integrity is enforced through smart contracts that track pharmaceutical provenance from manufacturer to patient, preventing counterfeit medicines.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Clinical trial data management benefits from immutable audit trails, ensuring that trial results cannot be selectively reported or retrospectively altered.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Interoperability, Standards, and Blockchain Frameworks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FHIR (Fast Healthcare Interoperability Resources) combined with blockchain creates a standards-compliant layer for exchanging structured health data across institutions.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Hyperledger Fabric supports modular consensus, private data collections, and chaincode (smart contracts in Go/Java/Node.js), making it suitable for multi-hospital consortia.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MedRec (MIT) is a landmark blockchain prototype that uses Ethereum to manage EHR access, enabling patients to aggregate records across multiple providers.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Self-Sovereign Identity (SSI) frameworks using Decentralized Identifiers (DIDs) allow patients to present verifiable health credentials without relying on a central authority.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Integration APIs bridge legacy hospital information systems with blockchain nodes, enabling gradual adoption without replacing existing EHR infrastructure entirely.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principles of blockchain technology as applied to financial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distributed ledger technology transforms traditional banking and payment infrastructure.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role of smart contracts in automating financial agreements and reducing intermediaries.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key use cases of blockchain in trade finance, cross-border payments, and asset tokenization.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Assess the risks, regulatory challenges, and scalability constraints of blockchain in finance.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architectural knowledge to propose blockchain-based solutions for real-world financial problems.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Guardtime and Estonian Health Records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Estonia implemented a national blockchain-backed health record system in 2016 using Guardtime's KSI (Keyless Signature Infrastructure) blockchain, covering over 1.3 million patients.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Every access to a patient's electronic health record is logged on the blockchain, creating a transparent audit trail that patients can view in real time via the e-Health portal.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system detects unauthorized access instantly — if a doctor views records without a valid consultation reason, the patient is alerted and an investigation is triggered.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KSI blockchain anchors cryptographic hash values of health data on a public ledger without exposing personal information, ensuring GDPR-compliant privacy by design.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Estonia's model is cited by the World Economic Forum and WHO as a global benchmark for national-scale blockchain deployment in public health infrastructure.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MedRec by MIT and Medrona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MedRec is an open-source blockchain system developed by MIT Media Lab that uses Ethereum smart contracts to manage authentication, confidentiality, and data sharing of EHRs.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system introduces a 'patient-centric' model where individuals hold a private key that governs which providers can access specific portions of their medical history.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MedRec nodes are operated by medical researchers who receive anonymized patient data as a 'mining' reward, incentivizing network maintenance while advancing medical research.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pilot at Beth Israel Deaconess Medical Center in Boston demonstrated that MedRec could integrate with existing EHR systems (Epic) without requiring full system replacement.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Medrona extended MedRec's architecture for multi-country clinical trial data sharing, ensuring regulatory compliance across FDA, EMA, and CDSCO jurisdictions simultaneously.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Challenges, Privacy Regulations, and Future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GDPR's 'right to be forgotten' conflicts with blockchain's immutability — storing personal health data on-chain may violate the right to erasure unless carefully architected with off-chain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Healthcare blockchain networks face scalability bottlenecks when handling high-frequency data like continuous IoT monitoring from wearables and remote patient devices.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Standardization gaps persist — the absence of a unified global blockchain health data standard slows cross-border medical record exchange and multi-country clinical research.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 management is a critical vulnerability — if a patient loses their private key, recovery mechanisms must balance security with usability in life-critical scenarios.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Future convergence of blockchain with AI diagnostics, genomic data marketplaces, and IoT-connected medical devices will create a unified, patient-owned health data ecosystem.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 addresses the core failures of traditional EHR systems — data silos, privacy breaches, and lack of patient control — through decentralization and cryptographic integrity.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Smart contracts automate consent management, insurance processing, and clinical trial auditing, significantly reducing administrative burden and fraud in healthcare.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Off-chain storage with on-chain hashing provides a scalable architecture that handles large medical files while preserving the tamper-proof guarantees of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deployments in Estonia and MIT's MedRec demonstrate that blockchain-based health record systems are operationally viable and patient-centric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Regulatory frameworks such as GDPR, HIPAA, and India's DPDP Act impose architectural constraints that must be carefully considered in healthcare blockchain design.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integration of blockchain with AI, IoT wearables, and Self-Sovereign Identity will define the next generation of interoperable, patient-owned medical record infrastructure.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can blockchain-based medical record systems be architected to comply with both GDPR's right to erasure and the immutability principle of distributed ledgers?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incentive mechanisms can be designed to encourage hospitals and clinics to participate in a permissioned healthcare blockchain consortium?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ways does Self-Sovereign Identity (SSI) combined with blockchain change the power dynamics between patients, healthcare providers, and insurance companies?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Azaria, A., Ekblaw, A., Vieira, T., &amp; Lippman, A. (2016). MedRec: Using Blockchain for Medical Data Access and Permission Management. Proceedings of the 2nd International Conference on Open and Big Data (OBD), IEEE.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Ekblaw, A., Azaria, A., Halamka, J. D., &amp; Lippman, A. (2016). A Case Study for Blockchain in Healthcare: 'MedRec' Prototype for Electronic Health Records. Proceedings of IEEE Open and Big Data Conference.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Guardtime. (2016). Blockchain-Based Health Record System of Estonia. White Paper. Guardtime Federal LLC.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Kuo, T. T., Kim, H. E., &amp; Ohno-Machado, L. (2017). Blockchain Distributed Ledger Technologies for Biomedical and Health Care Applications. Journal of the American Medical Informatics Association, 24(6), 1211–1220.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World Health Organization. (2021). Digital Health: A Call for Government Leadership and Cooperation Between ICT and Health. WHO Discussion Paper, Geneva.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Domain Name Service &amp; Future of Blockchain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structure and functioning of the Domain Name System (DNS) and its role in internet communication.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limitations and vulnerabilities of traditional centralized DNS infrastructure.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blockchain technology can be applied to create decentralized naming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emerging blockchain DNS projects such as Ethereum Name Service (ENS) and Handshake (HNS).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Assess the future trajectory of blockchain technology including DeFi, NFTs, Web3, and cross-chain interoperability.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blockchain architecture to propose solutions that improve DNS security, censorship resistance, and user ownership.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Domain Name System (DNS): Fundamentals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DNS is the internet's phonebook — it translates human-readable domain names (e.g., www.google.com) into machine-readable IP addresses (e.g., 142.250.80.46).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DNS hierarchy consists of the Root Zone, Top-Level Domains (TLDs like .com, .org), Second-Level Domains, and subdomains.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DNS resolution involves recursive resolvers, root name servers, TLD name servers, and authoritative name servers working in sequence.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ICANN (Internet Corporation for Assigned Names and Numbers) is the central authority governing the global DNS namespace.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DNS operates using UDP on port 53 and uses caching to improve performance and reduce query load on authoritative servers.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Blockchain Fundamentals in Finance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 is a distributed ledger that records transactions across a network of nodes in an immutable, transparent chain of blocks.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block contains a cryptographic hash of the previous block, a timestamp, and a set of transaction data, ensuring tamper-resistance.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Financial institutions leverage blockchain to eliminate single points of failure and reduce reliance on centralized clearing houses.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Consensus mechanisms such as Proof of Work, Proof of Stake, and PBFT govern how nodes agree on the validity of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Permissioned blockchains (e.g., Hyperledger Fabric) are preferred in finance for their access control, privacy, and regulatory compliance features.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Limitations of Traditional DNS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Centralization risk: DNS infrastructure relies on a small number of root servers and registrars, creating single points of failure.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DNS spoofing and cache poisoning attacks allow adversaries to redirect users to fraudulent websites, compromising security.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Censorship vulnerability: governments and ISPs can block or redirect domain resolutions, limiting free access to information.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Domain registrar lock-in means users do not truly own their domains — ownership is a lease from a centralized authority.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DNSSEC partially addresses security issues but adoption remains low due to complexity and performance overhead.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Blockchain-Based DNS: Architecture &amp;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 DNS replaces centralized registrars with a distributed ledger, recording domain ownership as immutable on-chain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Smart contracts automate domain registration, renewal, transfer, and resolution without requiring trusted intermediaries.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Decentralized naming systems provide censorship resistance — no single entity can unilaterally revoke or redirect a domain.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Users hold private keys to their domain NFTs, ensuring true ownership and eliminating the risk of administrative seizure.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Resolution requires either a browser plugin, a gateway service, or native browser integration to translate blockchain names to IP addresses.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Key Blockchain DNS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Ethereum Name Service (ENS): maps .eth names to Ethereum addresses, IPFS content hashes, and other records using ERC-721 NFT tokens.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Handshake (HNS): a decentralized certificate authority and naming protocol that replaces the DNS root zone with a blockchain-based system.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Unstoppable Domains: issues .crypto, .nft, and .wallet domains as NFTs on Polygon and Ethereum, offering one-time purchase without renewals.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Namecoin: one of the earliest blockchain DNS systems (2011), introducing .bit domains to provide censorship-resistant naming.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project differs in its resolution mechanism, level of decentralization, compatibility with existing DNS infrastructure, and governance model.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Ethereum Name Service (ENS) Adoption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ENS has registered over 2.5 million .eth names, with integrations in wallets like MetaMask, Trust Wallet, and Coinbase Wallet.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Users can receive cryptocurrency at 'alice.eth' instead of a 40-character hexadecimal address, dramatically improving usability.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ENS domains store decentralized website content via IPFS hashes, enabling fully censorship-resistant websites accessible through ENS-aware browsers.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Major companies including Budweiser and Twitter personalities have registered branded .eth names as digital identity assets.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ENS DAO governs protocol upgrades and treasury allocation using the ENS governance token, demonstrating decentralized project management.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Handshake &amp; Web3 Browser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Handshake (HNS) allows anyone to bid for TLDs (e.g., .yourname/) directly on the blockchain, bypassing ICANN's gated approval process.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Brave Browser has integrated native ENS and Unstoppable Domains resolution, allowing users to browse .eth and .crypto sites without plugins.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Namebase, a Handshake registrar and exchange, has enabled thousands of developers to claim sovereign TLDs for personal and organizational use.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Vitalik.eth domain resolves to Vitalik Buterin's public Ethereum address, illustrating blockchain identity linking real-world figures to on-chain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IPFS-hosted websites linked via ENS survived attempts at censorship, demonstrating resilience compared to traditionally hosted content.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Future of Blockchain: Trends &amp;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Cross-chain interoperability protocols (Polkadot, Cosmos IBC) aim to connect siloed blockchains into a unified, composable Web3 ecosystem.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Layer-2 scaling solutions (Optimism, Arbitrum, zkSync) reduce transaction costs and increase throughput, making blockchain DNS economically viable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Convergence of AI and blockchain will enable smart contracts to autonomously manage domain routing, security policies, and content delivery.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Regulatory uncertainty remains a critical challenge — governments are exploring frameworks for taxing, licensing, or restricting blockchain-based domains.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transition from Web2 to Web3 requires mass adoption of decentralized identity, requiring improved UX, wallet abstraction, and developer tooling.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DNS is the foundational naming system of the internet, but its centralized architecture introduces censorship, security, and ownership vulnerabilities.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Blockchain-based DNS systems use smart contracts and distributed ledgers to provide immutable, censorship-resistant, user-owned domain records.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Projects like ENS, Handshake, and Unstoppable Domains represent mature implementations of decentralized naming with growing real-world adoption.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future of blockchain extends beyond DNS to encompass DeFi, NFTs, cross-chain interoperability, and AI-integrated smart contracts.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Layer-2 solutions and browser-level integration are key enablers for mainstream adoption of decentralized naming and Web3 infrastructure.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blockchain DNS is essential for architects designing next-generation internet infrastructure that prioritizes user sovereignty and resilience.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a blockchain-based DNS system maintain data consistency and availability across distributed nodes without a central authority, and what are the trade-offs compared to traditional DNS?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are the regulatory and technical barriers to replacing ICANN's DNS root zone with a fully decentralized blockchain alternative, and how might they be overcome?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ways could the convergence of AI agents and blockchain-based naming systems create new security risks or governance challenges for Web3 infrastructure?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Mockapetris, P. (1987). Domain names — concepts and facilities. RFC 1034, Internet Engineering Task Force. https://www.rfc-editor.org/rfc/rfc1034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Johnson, N., Terrific, A., &amp; Van Loon, E. (2021). Ethereum Name Service: A decentralized naming system. ENS Documentation. https://docs.ens.domains/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Handshake Alliance (2020). Handshake Developer Documentation: A decentralized naming protocol. https://handshake.org/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Buterin, V. (2014). A next-generation smart contract and decentralized application platform. Ethereum White Paper. https://ethereum.org/en/whitepaper/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Ali, M., Nelson, J., Shea, R., &amp; Freedman, M. J. (2016). Blockstack: A global naming and storage system secured by blockchains. USENIX Annual Technical Conference, 181–194.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Core Financial Use Cases of Blockchain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Cross-border payments: Blockchain enables near-instant international transfers with reduced fees compared to traditional SWIFT-based wire transfers.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Trade finance: Digitizing letters of credit, bills of lading, and purchase orders on a shared ledger reduces paperwork and fraud risk.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Securities settlement: Blockchain compresses the T+2 settlement cycle to near real-time, freeing up capital and lowering counterparty risk.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Digital identity and KYC: A shared, immutable customer identity registry allows banks to verify KYC data without redundant checks.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Syndicated lending: Smart contracts automate loan disbursement, repayment schedules, and covenant monitoring across multiple lenders.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Introduction to Hashgraph and Tangle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limitations of traditional blockchain architectures that motivated the development of Directed Acyclic Graph (DAG)-based distributed ledger technologies.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structural and consensus principles underlying the Hashgraph data structure and the Hedera Hashgraph platform.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the Tangle data structure used by IOTA and how it achieves feeless, scalable machine-to-machine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and contrast Hashgraph and Tangle with respect to consensus mechanisms, throughput, finality, energy efficiency, and intended use cases.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real-world deployments of Hedera Hashgraph and IOTA Tangle to evaluate their performance and adoption in enterprise and IoT contexts.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Assess the open research challenges and future directions for DAG-based distributed ledgers including security, decentralization, and interoperability.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Beyond Blockchain: The Need for DAG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300" b="0">
                <a:solidFill>
                  <a:srgbClr val="000000"/>
                </a:solidFill>
                <a:latin typeface="Metropolis"/>
              </a:rPr>
              <a:t>Traditional blockchain arranges transactions in a linear chain of blocks, creating sequential bottlenecks — only one block can be appended at a time, limiting throughput to 7–20 TPS in Bitcoin and Ethereum.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Directed Acyclic Graph (DAG) structures allow multiple transactions or events to be added in parallel, breaking the linear bottleneck and enabling higher concurrency.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In a DAG-based ledger, each new transaction references and validates one or more previous transactions, eliminating the need for dedicated miners or validators to bundle transactions into blocks.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DAG architectures offer theoretical advantages in scalability, transaction finality speed, and energy consumption compared to proof-of-work blockchains.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The two leading DAG-based distributed ledger technologies are Hashgraph (used by Hedera) and the Tangle (used by IOTA), each with distinct consensus mechanisms and target use cases.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Hashgraph: Architecture and Gossip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300" b="0">
                <a:solidFill>
                  <a:srgbClr val="000000"/>
                </a:solidFill>
                <a:latin typeface="Metropolis"/>
              </a:rPr>
              <a:t>Hashgraph is a DAG-based distributed ledger invented by Dr. Leemon Baird in 2016, where each node maintains a record of all known events in a graph structure rather than a linear chain.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Nodes communicate via a 'gossip about gossip' protocol — each node randomly selects another node and shares all the information it knows, including the history of who told what to whom.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Every communication event is recorded as a node in the DAG, containing a timestamp, the hashes of two parent events (one from each communicating node), and the transaction payload.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This gossip protocol ensures that information spreads exponentially through the network, allowing all nodes to achieve a consistent view of the full event history in O(log N) rounds.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Hashgraph achieves asynchronous Byzantine Fault Tolerance (aBFT) — the strongest possible security guarantee — meaning it remains safe and live even when up to one-third of nodes behave maliciously.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Hashgraph Consensus: Virtual Voting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300" b="0">
                <a:solidFill>
                  <a:srgbClr val="000000"/>
                </a:solidFill>
                <a:latin typeface="Metropolis"/>
              </a:rPr>
              <a:t>Hashgraph uses a virtual voting consensus mechanism where no actual votes are transmitted over the network — instead, each node mathematically computes what every other node would have voted based on the shared event DAG.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The consensus algorithm identifies 'witness' events (the first event created by each node in each round) and uses a supermajority rule (more than two-thirds of nodes) to determine which witnesses are 'famous'.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Transaction order is determined by the median of the timestamps from all famous witnesses that first received the transaction, producing a fair, deterministic ordering without a central coordinator.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Hashgraph achieves finality in seconds (typically 3–5 seconds) with a throughput of over 10,000 TPS on the Hedera network, making it among the fastest enterprise-grade distributed ledgers.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The Hedera Governing Council — comprising up to 39 global organizations — operates the permissioned node network, providing governance stability while maintaining open API access for developers.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IOTA Tangle: Architecture and Tip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300" b="0">
                <a:solidFill>
                  <a:srgbClr val="000000"/>
                </a:solidFill>
                <a:latin typeface="Metropolis"/>
              </a:rPr>
              <a:t>The Tangle is a DAG-based ledger developed by the IOTA Foundation in 2015, specifically designed for the Internet of Things (IoT) — enabling feeless, scalable machine-to-machine micropayments.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In the Tangle, each new transaction (called a 'site') must reference and validate exactly two previous unconfirmed transactions (called 'tips'), directly embedding consensus work into the transaction issuance process.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This design eliminates the distinction between transaction issuers and validators — every device that sends a transaction also contributes to validating the network, creating a unified participant role.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The tip selection algorithm (originally random walk Monte Carlo, later replaced by a white-flag confirmation approach) determines which unconfirmed transactions a new transaction should reference to maximize overall network confirmation rates.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IOTA 2.0 (Coordicide) removes the centralized Coordinator node that provided interim security, replacing it with a fully decentralized consensus mechanism using a reputation-based voting protocol called 'On Tangle Voting'.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Hedera Hashgraph in Enterprise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300" b="0">
                <a:solidFill>
                  <a:srgbClr val="000000"/>
                </a:solidFill>
                <a:latin typeface="Metropolis"/>
              </a:rPr>
              <a:t>Hedera Hashgraph powers the Coupon Bureau's digital coupon platform in the United States, processing over 35 billion coupon records with immutable audit trails — replacing a fragile, fraud-prone legacy system.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ServiceNow and Hedera partnered to build a supply chain credentialing system that issues verifiable digital certificates for supplier compliance, eliminating manual document verification delays.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Standard Bank of South Africa uses Hedera's Token Service to issue and settle tokenized assets, reducing cross-border settlement from T+2 days to near-instant finality.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The Avery Dennison intelligent label platform leverages Hedera Consensus Service to anchor supply chain events for millions of physical goods, enabling consumers to verify product authenticity via QR code scans.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Hedera's energy consumption averages 0.00017 kWh per transaction — approximately 250,000 times more energy-efficient than Bitcoin — making it attractive for enterprises with ESG (Environmental, Social, Governance) commitments.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IOTA Tangle in IoT and Smart Cities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300" b="0">
                <a:solidFill>
                  <a:srgbClr val="000000"/>
                </a:solidFill>
                <a:latin typeface="Metropolis"/>
              </a:rPr>
              <a:t>The City of Taipei partnered with IOTA to develop a citizen identity system on the Tangle, enabling residents to securely store and share personal data with government services without central data brokers.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Jaguar Land Rover tested IOTA's Tangle for a smart wallet system where vehicles autonomously pay for tolls, parking, and electric vehicle charging using IOTA tokens earned by sharing traffic data.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The European Commission's ENSURESEC project uses IOTA to secure supply chain data for e-commerce, enabling tamper-proof tracking of goods from warehouse to consumer delivery.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IOTA's Streams framework allows IoT sensors (weather stations, air quality monitors, industrial equipment) to publish encrypted, signed data streams directly onto the Tangle for verifiable real-time analytics.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The feeless nature of IOTA makes it uniquely suited to IoT micropayments — a constrained sensor device can transact millions of times without accumulating fees that would outweigh the value of data exchanged.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Challenges, Comparisons, and Future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300" b="0">
                <a:solidFill>
                  <a:srgbClr val="000000"/>
                </a:solidFill>
                <a:latin typeface="Metropolis"/>
              </a:rPr>
              <a:t>Hashgraph is patented and its core node software is closed-source on Hedera, raising concerns about long-term decentralization and community governance compared to fully open-source blockchains.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IOTA's Tangle historically required a centralized Coordinator node to prevent double-spend attacks during low-traffic periods — a significant centralization trade-off that Coordicide aims to eliminate in IOTA 2.0.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Both technologies face the 'parasitic chain' or low-traffic attack risk — when network activity is sparse, DAG structures are more vulnerable to partitioning and tip manipulation attacks.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Interoperability between Hashgraph, Tangle, and traditional blockchain networks requires cross-ledger bridge protocols, with emerging standards from the Interledger Protocol (ILP) and cross-chain atomic swaps offering partial solutions.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Future research directions include hybrid DAG-blockchain architectures, formal verification of DAG consensus safety proofs, privacy-preserving DAG transactions using ZKPs, and quantum-resistant signature schemes for DAG ledgers.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DAG-based distributed ledgers like Hashgraph and Tangle were developed to overcome the throughput, latency, and energy limitations of traditional linear blockchain architectures.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Hashgraph uses a gossip-about-gossip protocol and virtual voting to achieve asynchronous Byzantine Fault Tolerance, delivering over 10,000 TPS with 3–5 second finality on the Hedera network.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IOTA's Tangle enables feeless, scalable transactions by requiring each new transaction to validate two previous tips, making it uniquely suitable for IoT micropayments and machine-to-machine economies.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deployments — from Hedera-powered supply chain credentialing to IOTA-based smart city identity systems — demonstrate that DAG ledgers deliver measurable enterprise and IoT value.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 challenges remain around decentralization (Hashgraph's patent model, IOTA's Coordinator), security under low traffic conditions, and interoperability with existing blockchain ecosystems.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future of DAG-based ledgers lies in fully decentralized consensus (IOTA 2.0 Coordicide), cross-ledger interoperability, and integration with AI-driven IoT ecosystems for autonomous value exchange.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Smart Contracts and Decentralized Finance (DeFi)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Smart contracts are self-executing programs stored on a blockchain that automatically enforce the terms of an agreement when predefined conditions are met.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DeFi, smart contracts replace traditional financial intermediaries in lending (Aave), exchange (Uniswap), and stablecoins (MakerDAO).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Automated Market Makers (AMMs) use liquidity pools and algorithmic pricing instead of order books, enabling 24/7 decentralized trading.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Flash loans allow uncollateralized borrowing and repayment within a single transaction block, enabling arbitrage and liquidations.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Composability — the ability to combine protocols like 'money legos' — accelerates financial innovation but also amplifies systemic risk.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Given that Hashgraph's virtual voting requires every node to have a consistent view of the full event DAG, how would network partitions or high latency links affect the consensus process and what mitigations exist?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IOTA's Tangle eliminates transaction fees by requiring each participant to validate others' transactions — how does this design incentivize honest participation, and what attack vectors does it introduce compared to fee-based systems?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should architects choose between a DAG-based ledger (Hashgraph or Tangle) and a traditional permissioned blockchain (Hyperledger Fabric) for a smart city infrastructure project, and what criteria should drive that decision?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Baird, L. (2016). The Swirlds Hashgraph Consensus Algorithm: Fair, Fast, Byzantine Fault Tolerance. Swirlds Tech Report SWIRLDS-TR-2016-01. https://www.swirlds.com/downloads/SWIRLDS-TR-2016-01.pdf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Popov, S. (2018). The Tangle. IOTA Foundation White Paper, Version 1.4.3. https://www.iota.org/foundation/research-papers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Churyumov, A. (2016). Byteball: A Decentralized System for Storage and Transfer of Value. Byteball White Paper. https://byteball.org/Byteball.pdf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Silvano, W. F., &amp; Marcelino, R. (2020). Iota Tangle: A cryptocurrency to communicate Internet-of-Things data. Future Generation Computer Systems, 112, 307–319. https://doi.org/10.1016/j.future.2020.05.047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Ferdous, M. S., Chowdhury, M. J. M., Hoque, M. A., &amp; Colman, A. (2021). Blockchain consensus algorithms: A survey. arXiv preprint arXiv:2001.07091.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Case Study: Government on Blockchain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core principles that make blockchain technology suitable for government applications including transparency, immutability, and decentralization.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key domains within government operations — such as land registry, voting, identity, and supply chain — where blockchain delivers measurable improvements.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real-world government blockchain deployments from countries like Estonia, Georgia, India, and the UAE to extract lessons learned.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technical architecture of permissioned blockchains (Hyperledger Fabric, Quorum) used in public sector implementations.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Assess challenges including scalability, legal recognition, interoperability, and citizen privacy in government blockchain deployments.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 structured framework to propose blockchain-based solutions for specific government service delivery problems.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Why Blockchain for Government?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Governments manage vast repositories of sensitive citizen data — land records, identity documents, tax records — prone to tampering, loss, and corruption in legacy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Blockchain's immutability ensures that once a record is written to the ledger, it cannot be altered without consensus, making unauthorized modification detectable and provable.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ledger technology eliminates single points of failure, ensuring continuity of critical government services even during infrastructure disruptions.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Smart contracts automate rule-based government processes (e.g., benefit disbursement, tender awards) reducing human discretion, delays, and corruption risk.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Transparency of blockchain records allows citizens and auditors to verify government transactions independently, strengthening public trust and accountability.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Permissioned vs. Public Blockchains in Government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Public blockchains (Ethereum, Bitcoin) are fully open but expose all transaction data — unsuitable for sensitive government records requiring access control.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Permissioned blockchains (Hyperledger Fabric, R3 Corda, Quorum) restrict participation to vetted nodes, making them the preferred choice for government deployments.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Hyperledger Fabric, organizations (ministries, departments) operate as peer nodes with role-based read/write permissions defined via channel policies.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Consensus mechanisms in government blockchains often use PBFT (Practical Byzantine Fault Tolerance) or RAFT — prioritizing finality and energy efficiency over proof-of-work mining.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Hybrid models combine permissioned chains for sensitive data with public anchoring (writing hash commitments to Ethereum) to provide independent auditability without exposing raw records.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Government Use Cases: Identity &amp; Land Registry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Digital identity on blockchain creates a self-sovereign model where citizens control their credentials (passport, Aadhaar, driving license) stored as verifiable cryptographic claims.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Land registry on blockchain provides an immutable chain of ownership transfers, resolving title disputes that cost billions of dollars annually in developing nations.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Smart contracts can automate property transfer upon payment confirmation, replacing multi-week manual processes that require physical document verification across multiple offices.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Blockchain-based identity eliminates duplicated KYC (Know Your Customer) processes across banks, telecoms, and government agencies — citizens verify once, reuse everywhere.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Interoperability standards such as W3C Decentralized Identifiers (DIDs) and Verifiable Credentials (VCs) enable cross-border recognition of blockchain-based government identity.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Blockchain in Voting &amp; Public Finance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Blockchain-based voting systems assign each eligible voter a cryptographic token, enabling them to cast ballots that are permanently recorded without revealing individual identity.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End-to-end verifiability allows voters to confirm their vote was counted correctly and auditors to verify total tallies without compromising ballot secrecy.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Government budget disbursements tracked on blockchain create a transparent audit trail from treasury allocation to beneficiary receipt, preventing fund diversion.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Public procurement on blockchain requires all tender submissions, evaluations, and awards to be recorded on-chain, making bid rigging and favoritism cryptographically detectable.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Central Bank Digital Currencies (CBDCs) implemented on permissioned blockchains allow governments to program conditional stimulus payments (e.g., funds spendable only on food) using smart contracts.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sz="2800" b="1">
                <a:solidFill>
                  <a:srgbClr val="293786"/>
                </a:solidFill>
                <a:latin typeface="Metropolis Semi Bold"/>
              </a:rPr>
              <a:t>Real-World Example: Estonia's e-Government &amp; KSI Blockchain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1300" b="0">
                <a:solidFill>
                  <a:srgbClr val="000000"/>
                </a:solidFill>
                <a:latin typeface="Metropolis"/>
              </a:rPr>
              <a:t>Estonia is the world's most advanced digital government, using the KSI (Keyless Signature Infrastructure) blockchain to secure health records, judicial data, and cabinet communications since 2012.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Over 99% of government services in Estonia are available digitally, with blockchain providing tamper-evident audit logs that detect any unauthorized data modification within seconds.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Estonia's X-Road data exchange layer connects over 900 databases across government agencies, with KSI blockchain anchoring every data exchange transaction for integrity verification.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After a 2007 cyberattack, Estonia recognized that blockchain-based immutability was essential to national security — making it the first country to adopt blockchain at the national infrastructure level.</a:t>
            </a:r>
          </a:p>
          <a:p>
            <a:r>
              <a:rPr sz="1300" b="0">
                <a:solidFill>
                  <a:srgbClr val="000000"/>
                </a:solidFill>
                <a:latin typeface="Metropolis"/>
              </a:rPr>
              <a:t>The Estonian model has been exported to other countries through the e-Estonia initiative, demonstrating that blockchain-secured e-government is scalable and replicable internationally.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Asset Tokenization and Digital Securities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Tokenization converts rights to real-world assets (real estate, equities, commodities) into digital tokens on a blockchain, enabling fractional ownership.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Security Token Offerings (STOs) provide a regulated alternative to ICOs, embedding legal ownership and dividend rights directly into the token.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Central Bank Digital Currencies (CBDCs) use blockchain or DLT to issue sovereign digital money, improving monetary policy transmission and financial inclusion.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NFTs (Non-Fungible Tokens) represent unique assets and are explored for trade finance documents, insurance certificates, and bond coupons.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BIS and multiple central banks are piloting multi-CBDC platforms (mBridge) for efficient cross-border wholesale settlements.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Georgia &amp; India Land Registry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Republic of Georgia partnered with BitFury in 2016 to record land titles on a Bitcoin-anchored blockchain, becoming the first country to officially register property rights on a public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Over 1.5 million land titles have been registered, reducing title fraud, cutting registration time from days to minutes, and enabling citizens to verify ownership instantly via a mobile app.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India's Andhra Pradesh and Telangana states piloted blockchain-based land records with the Swedish firm ChromaWay, targeting the reduction of 66% of civil disputes that involve land title conflicts.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Maharashtra's Department of Registration and Stamps explored blockchain to prevent document forgery, with each sub-registrar office acting as a permissioned node on the state ledger.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implementations revealed a common challenge: digitizing and cleaning legacy paper-based records before blockchain adoption requires significant upfront investment in data governance and legal reform.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Challenges &amp; Future of Government Blockchain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Legal recognition remains the biggest barrier — most jurisdictions do not yet grant blockchain records the same legal standing as notarized paper documents, limiting enforceability.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Interoperability between different government department chains (built on different platforms) requires standardized APIs and cross-chain bridges that are still maturing.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Scalability constraints mean permissioned blockchains must be carefully architected — naive designs with all departments on one channel create bottlenecks during peak transaction periods.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Citizen privacy vs. transparency tensions require privacy-preserving techniques like zero-knowledge proofs (ZKPs) to allow audit without exposing sensitive personal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future of government blockchain lies in integration with AI for automated compliance checking, IoT for real-time asset tracking (vehicles, utilities), and cross-border treaty-level interoperability frameworks.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 provides governments with immutability, transparency, and automation through smart contracts — addressing corruption, inefficiency, and data integrity challenges in public services.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Permissioned blockchains such as Hyperledger Fabric are preferred for government use due to their access control, energy efficiency, and compliance with data sovereignty requirements.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Estonia's KSI blockchain and Georgia's land registry demonstrate that national-scale government blockchain deployments are technically feasible and deliver measurable citizen benefits.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 application domains include digital identity, land registry, voting, public procurement, and Central Bank Digital Currencies, each requiring careful design for privacy and legal compliance.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Significant challenges remain in legal recognition, interoperability, legacy data migration, and citizen trust — requiring coordinated policy, technical, and governance reform.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governments that successfully deploy blockchain will establish more transparent, efficient, and citizen-centric public administrations, setting a new global standard for digital governance.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Given that blockchain records are immutable, how should a government handle corrections to erroneous entries (e.g., a wrongly registered land title) without undermining the integrity of the ledger?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can a blockchain-based voting system simultaneously guarantee ballot secrecy, prevent double voting, and allow independent public verification — and what cryptographic mechanisms make this possible?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governance frameworks and international standards would need to exist before two countries could mutually recognize each other's blockchain-based identity credentials for cross-border services?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Ølnes, S., Ubacht, J., &amp; Janssen, M. (2017). Blockchain in government: Benefits and implications of distributed ledger technology for information sharing. Government Information Quarterly, 34(3), 355–364.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Grech, A., &amp; Camilleri, A. F. (2017). Blockchain in Education. Publications Office of the European Union. JRC Science for Policy Report.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Crosby, M., Pattanayak, P., Verma, S., &amp; Kalyanaraman, V. (2016). BlockChain technology: Beyond bitcoin. Applied Innovation, 2(6-10), 71.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Lemieux, V. L. (2016). Trusting records: Is blockchain technology the answer? Records Management Journal, 26(2), 110–139.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World Bank Group (2020). Blockchain and Emerging Digital Technologies for Enhancing Post-2015 Development Outcomes. World Bank Report No. 117232-GLB.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Ripple (XRP) and Cross-Border Payments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Ripple's RippleNet connects over 300 financial institutions across 40+ countries using blockchain for real-time gross settlement of cross-border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XRP Ledger achieves consensus in 3–5 seconds with transaction fees of fractions of a cent, far outperforming SWIFT's multi-day clearing process.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Santander's One Pay FX product, powered by RippleNet, allows retail customers to send same-day international transfers with full fee transparency.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Standard Chartered and SBI Holdings partnered with Ripple to reduce correspondent banking costs by up to 60% on high-volume corridors.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Ripple's On-Demand Liquidity (ODL) uses XRP as a bridge currency, eliminating the need for pre-funded nostro accounts in destination currencies.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JPMorgan's Onyx and Blockchain in Banking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JPMorgan launched Onyx, a blockchain-based platform, including JPM Coin — a permissioned digital currency for institutional wholesale payments.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JPM Coin settled over $1 billion in daily transactions by 2023, enabling instant dollar transfers between institutional accounts on the Quorum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Interbank Information Network (IIN), now Liink, uses blockchain to share payment-related information across 400+ banks, reducing payment delays and errors.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JPMorgan's Project Guardian, in collaboration with MAS Singapore, explored tokenized bonds and DeFi for institutional-grade financial products.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Onyx's repo platform (Tokenized Collateral Network) processed intraday repo transactions worth billions, demonstrating blockchain's capability in capital markets.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Challenges, Risks, and Regulatory Landscape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Scalability trilemma: Public blockchains struggle to simultaneously achieve decentralization, security, and high transaction throughput required by financial markets.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Regulatory uncertainty persists globally — the EU's MiCA regulation and the US SEC's stance on crypto assets create compliance complexity for institutions.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Smart contract vulnerabilities, oracle manipulation, and private key management expose DeFi protocols to billions in annual losses through exploits.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Interoperability between disparate blockchain networks (Ethereum, Hyperledger, Corda) remains a major challenge for enterprise financial integration.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Energy consumption (for PoW chains), data privacy (GDPR vs. immutability), and the irreversibility of transactions pose operational and legal challenges.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"/>
        <a:cs typeface=""/>
      </a:majorFont>
      <a:minorFont>
        <a:latin typeface="Metropol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548</TotalTime>
  <Words>7325</Words>
  <Application>Microsoft Office PowerPoint</Application>
  <PresentationFormat>On-screen Show (4:3)</PresentationFormat>
  <Paragraphs>360</Paragraphs>
  <Slides>65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0" baseType="lpstr">
      <vt:lpstr>Arial</vt:lpstr>
      <vt:lpstr>Metropolis</vt:lpstr>
      <vt:lpstr>Metropolis Semi Bold</vt:lpstr>
      <vt:lpstr>Zilla Slab</vt:lpstr>
      <vt:lpstr>Theme1</vt:lpstr>
      <vt:lpstr>Blockchain Applications: Financial Sector</vt:lpstr>
      <vt:lpstr>Learning Objectives</vt:lpstr>
      <vt:lpstr>Blockchain Fundamentals in Finance</vt:lpstr>
      <vt:lpstr>Core Financial Use Cases of Blockchain</vt:lpstr>
      <vt:lpstr>Smart Contracts and Decentralized Finance (DeFi)</vt:lpstr>
      <vt:lpstr>Asset Tokenization and Digital Securities</vt:lpstr>
      <vt:lpstr>Real-World Example: Ripple (XRP) and Cross-Border Payments</vt:lpstr>
      <vt:lpstr>Real-World Example: JPMorgan's Onyx and Blockchain in Banking</vt:lpstr>
      <vt:lpstr>Challenges, Risks, and Regulatory Landscape</vt:lpstr>
      <vt:lpstr>Summary</vt:lpstr>
      <vt:lpstr>Discussion Questions</vt:lpstr>
      <vt:lpstr>References</vt:lpstr>
      <vt:lpstr>THANK YOU</vt:lpstr>
      <vt:lpstr>Blockchain Applications: Medical Records</vt:lpstr>
      <vt:lpstr>Learning Objectives</vt:lpstr>
      <vt:lpstr>Limitations of Traditional Medical Record Systems</vt:lpstr>
      <vt:lpstr>How Blockchain Transforms Medical Record Management</vt:lpstr>
      <vt:lpstr>Smart Contracts for Patient Consent and Clinical Workflows</vt:lpstr>
      <vt:lpstr>Interoperability, Standards, and Blockchain Frameworks</vt:lpstr>
      <vt:lpstr>Real-World Example: Guardtime and Estonian Health Records</vt:lpstr>
      <vt:lpstr>Real-World Example: MedRec by MIT and Medrona</vt:lpstr>
      <vt:lpstr>Challenges, Privacy Regulations, and Future Directions</vt:lpstr>
      <vt:lpstr>Summary</vt:lpstr>
      <vt:lpstr>Discussion Questions</vt:lpstr>
      <vt:lpstr>References</vt:lpstr>
      <vt:lpstr>THANK YOU</vt:lpstr>
      <vt:lpstr>Domain Name Service &amp; Future of Blockchain</vt:lpstr>
      <vt:lpstr>Learning Objectives</vt:lpstr>
      <vt:lpstr>Domain Name System (DNS): Fundamentals</vt:lpstr>
      <vt:lpstr>Limitations of Traditional DNS</vt:lpstr>
      <vt:lpstr>Blockchain-Based DNS: Architecture &amp; Principles</vt:lpstr>
      <vt:lpstr>Key Blockchain DNS Projects</vt:lpstr>
      <vt:lpstr>Real-World Example: Ethereum Name Service (ENS) Adoption</vt:lpstr>
      <vt:lpstr>Real-World Example: Handshake &amp; Web3 Browser Integration</vt:lpstr>
      <vt:lpstr>Future of Blockchain: Trends &amp; Challenges</vt:lpstr>
      <vt:lpstr>Summary</vt:lpstr>
      <vt:lpstr>Discussion Questions</vt:lpstr>
      <vt:lpstr>References</vt:lpstr>
      <vt:lpstr>THANK YOU</vt:lpstr>
      <vt:lpstr>Introduction to Hashgraph and Tangle</vt:lpstr>
      <vt:lpstr>Learning Objectives</vt:lpstr>
      <vt:lpstr>Beyond Blockchain: The Need for DAG Structures</vt:lpstr>
      <vt:lpstr>Hashgraph: Architecture and Gossip Protocol</vt:lpstr>
      <vt:lpstr>Hashgraph Consensus: Virtual Voting</vt:lpstr>
      <vt:lpstr>IOTA Tangle: Architecture and Tip Selection</vt:lpstr>
      <vt:lpstr>Real-World Example: Hedera Hashgraph in Enterprise</vt:lpstr>
      <vt:lpstr>Real-World Example: IOTA Tangle in IoT and Smart Cities</vt:lpstr>
      <vt:lpstr>Challenges, Comparisons, and Future Directions</vt:lpstr>
      <vt:lpstr>Summary</vt:lpstr>
      <vt:lpstr>Discussion Questions</vt:lpstr>
      <vt:lpstr>References</vt:lpstr>
      <vt:lpstr>THANK YOU</vt:lpstr>
      <vt:lpstr>Case Study: Government on Blockchain</vt:lpstr>
      <vt:lpstr>Learning Objectives</vt:lpstr>
      <vt:lpstr>Why Blockchain for Government?</vt:lpstr>
      <vt:lpstr>Permissioned vs. Public Blockchains in Government</vt:lpstr>
      <vt:lpstr>Government Use Cases: Identity &amp; Land Registry</vt:lpstr>
      <vt:lpstr>Blockchain in Voting &amp; Public Finance</vt:lpstr>
      <vt:lpstr>Real-World Example: Estonia's e-Government &amp; KSI Blockchain</vt:lpstr>
      <vt:lpstr>Real-World Example: Georgia &amp; India Land Registry</vt:lpstr>
      <vt:lpstr>Challenges &amp; Future of Government Blockchain</vt:lpstr>
      <vt:lpstr>Summary</vt:lpstr>
      <vt:lpstr>Discussion Questions</vt:lpstr>
      <vt:lpstr>References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II</dc:title>
  <dc:creator>ashish_patidar</dc:creator>
  <cp:lastModifiedBy>H175866@365mso.com</cp:lastModifiedBy>
  <cp:revision>44</cp:revision>
  <dcterms:created xsi:type="dcterms:W3CDTF">2023-03-09T05:24:13Z</dcterms:created>
  <dcterms:modified xsi:type="dcterms:W3CDTF">2026-07-09T05:52:53Z</dcterms:modified>
</cp:coreProperties>
</file>