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1B6C1D-9A58-FCFD-FC59-B83B334775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a:extLst>
              <a:ext uri="{FF2B5EF4-FFF2-40B4-BE49-F238E27FC236}">
                <a16:creationId xmlns:a16="http://schemas.microsoft.com/office/drawing/2014/main" id="{D82D007B-2D23-25BC-3840-8B44EAE5DA72}"/>
              </a:ext>
            </a:extLst>
          </p:cNvPr>
          <p:cNvSpPr>
            <a:spLocks noGrp="1"/>
          </p:cNvSpPr>
          <p:nvPr>
            <p:ph type="ctrTitle"/>
          </p:nvPr>
        </p:nvSpPr>
        <p:spPr>
          <a:xfrm>
            <a:off x="708660" y="2836506"/>
            <a:ext cx="7199034" cy="1942536"/>
          </a:xfrm>
        </p:spPr>
        <p:txBody>
          <a:bodyPr anchor="b">
            <a:normAutofit/>
          </a:bodyPr>
          <a:lstStyle>
            <a:lvl1pPr algn="l">
              <a:defRPr sz="45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AD05245-A962-B22A-4DDB-C3B335E6454A}"/>
              </a:ext>
            </a:extLst>
          </p:cNvPr>
          <p:cNvSpPr>
            <a:spLocks noGrp="1"/>
          </p:cNvSpPr>
          <p:nvPr>
            <p:ph type="subTitle" idx="1"/>
          </p:nvPr>
        </p:nvSpPr>
        <p:spPr>
          <a:xfrm>
            <a:off x="708660" y="5108704"/>
            <a:ext cx="6858000" cy="605502"/>
          </a:xfrm>
        </p:spPr>
        <p:txBody>
          <a:bodyPr>
            <a:normAutofit/>
          </a:bodyPr>
          <a:lstStyle>
            <a:lvl1pPr marL="0" indent="0" algn="l">
              <a:buNone/>
              <a:defRPr sz="27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14" name="Picture 13">
            <a:extLst>
              <a:ext uri="{FF2B5EF4-FFF2-40B4-BE49-F238E27FC236}">
                <a16:creationId xmlns:a16="http://schemas.microsoft.com/office/drawing/2014/main" id="{C1E589B6-88B9-49D6-0916-921E66203B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1" y="1041400"/>
            <a:ext cx="2363444" cy="686813"/>
          </a:xfrm>
          <a:prstGeom prst="rect">
            <a:avLst/>
          </a:prstGeom>
        </p:spPr>
      </p:pic>
      <p:pic>
        <p:nvPicPr>
          <p:cNvPr id="6" name="Picture 5">
            <a:extLst>
              <a:ext uri="{FF2B5EF4-FFF2-40B4-BE49-F238E27FC236}">
                <a16:creationId xmlns:a16="http://schemas.microsoft.com/office/drawing/2014/main" id="{AC26ABD9-40D7-AA22-F0C1-650D3C21A1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 y="6334744"/>
            <a:ext cx="1293989" cy="365792"/>
          </a:xfrm>
          <a:prstGeom prst="rect">
            <a:avLst/>
          </a:prstGeom>
        </p:spPr>
      </p:pic>
    </p:spTree>
    <p:extLst>
      <p:ext uri="{BB962C8B-B14F-4D97-AF65-F5344CB8AC3E}">
        <p14:creationId xmlns:p14="http://schemas.microsoft.com/office/powerpoint/2010/main" val="3739061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68AD05-1982-0DF0-DB84-69992E3B47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DD0D3381-9A33-CDE6-A465-39D508AD737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9A21791-0209-93DE-4383-04DAF66454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3A507BB1-3659-8D23-FA89-EA4F4D60D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5" name="Graphic 4">
            <a:extLst>
              <a:ext uri="{FF2B5EF4-FFF2-40B4-BE49-F238E27FC236}">
                <a16:creationId xmlns:a16="http://schemas.microsoft.com/office/drawing/2014/main" id="{DA12D315-2DC9-AE52-4820-DBFE1FD82AAF}"/>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6" name="Slide Number Placeholder 5">
            <a:extLst>
              <a:ext uri="{FF2B5EF4-FFF2-40B4-BE49-F238E27FC236}">
                <a16:creationId xmlns:a16="http://schemas.microsoft.com/office/drawing/2014/main" id="{BE0BA133-188F-1018-3011-9894D2759E33}"/>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4953355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6172AF-7DA8-B4AB-77FD-93C3CDDB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Vertical Title 1">
            <a:extLst>
              <a:ext uri="{FF2B5EF4-FFF2-40B4-BE49-F238E27FC236}">
                <a16:creationId xmlns:a16="http://schemas.microsoft.com/office/drawing/2014/main" id="{80514317-5D4A-3C1D-4027-E4A77FCE8B28}"/>
              </a:ext>
            </a:extLst>
          </p:cNvPr>
          <p:cNvSpPr>
            <a:spLocks noGrp="1"/>
          </p:cNvSpPr>
          <p:nvPr>
            <p:ph type="title" orient="vert"/>
          </p:nvPr>
        </p:nvSpPr>
        <p:spPr>
          <a:xfrm>
            <a:off x="6543675" y="365125"/>
            <a:ext cx="1971675" cy="5811838"/>
          </a:xfrm>
        </p:spPr>
        <p:txBody>
          <a:bodyPr vert="eaVert"/>
          <a:lstStyle>
            <a:lvl1pPr>
              <a:defRPr>
                <a:solidFill>
                  <a:schemeClr val="tx2"/>
                </a:solidFill>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94BE6995-F9A4-0689-FA08-AC65CBECF22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404AF2B0-44DA-FC23-665D-75C23412D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5" name="Graphic 4">
            <a:extLst>
              <a:ext uri="{FF2B5EF4-FFF2-40B4-BE49-F238E27FC236}">
                <a16:creationId xmlns:a16="http://schemas.microsoft.com/office/drawing/2014/main" id="{1EBA1BCB-5D76-4F42-E4D9-407309BC6F3C}"/>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6" name="Slide Number Placeholder 5">
            <a:extLst>
              <a:ext uri="{FF2B5EF4-FFF2-40B4-BE49-F238E27FC236}">
                <a16:creationId xmlns:a16="http://schemas.microsoft.com/office/drawing/2014/main" id="{BA9CA00D-4A52-8A7A-BE74-13E98B5DA635}"/>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1665701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2"/>
      </p:bgRef>
    </p:bg>
    <p:spTree>
      <p:nvGrpSpPr>
        <p:cNvPr id="1" name=""/>
        <p:cNvGrpSpPr/>
        <p:nvPr/>
      </p:nvGrpSpPr>
      <p:grpSpPr>
        <a:xfrm>
          <a:off x="0" y="0"/>
          <a:ext cx="0" cy="0"/>
          <a:chOff x="0" y="0"/>
          <a:chExt cx="0" cy="0"/>
        </a:xfrm>
      </p:grpSpPr>
      <p:pic>
        <p:nvPicPr>
          <p:cNvPr id="10" name="Picture 9" hidden="1">
            <a:extLst>
              <a:ext uri="{FF2B5EF4-FFF2-40B4-BE49-F238E27FC236}">
                <a16:creationId xmlns:a16="http://schemas.microsoft.com/office/drawing/2014/main" id="{121B6C1D-9A58-FCFD-FC59-B83B334775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796"/>
            <a:ext cx="9144000" cy="6857998"/>
          </a:xfrm>
          <a:prstGeom prst="rect">
            <a:avLst/>
          </a:prstGeom>
        </p:spPr>
      </p:pic>
      <p:pic>
        <p:nvPicPr>
          <p:cNvPr id="19" name="Graphic 18">
            <a:extLst>
              <a:ext uri="{FF2B5EF4-FFF2-40B4-BE49-F238E27FC236}">
                <a16:creationId xmlns:a16="http://schemas.microsoft.com/office/drawing/2014/main" id="{1C00A59F-5699-FFEC-05E4-084B9D01F5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9272" y="3032254"/>
            <a:ext cx="256526" cy="376238"/>
          </a:xfrm>
          <a:prstGeom prst="rect">
            <a:avLst/>
          </a:prstGeom>
        </p:spPr>
      </p:pic>
      <p:pic>
        <p:nvPicPr>
          <p:cNvPr id="21" name="Graphic 20">
            <a:extLst>
              <a:ext uri="{FF2B5EF4-FFF2-40B4-BE49-F238E27FC236}">
                <a16:creationId xmlns:a16="http://schemas.microsoft.com/office/drawing/2014/main" id="{572AEE09-A5AD-AA06-48E6-898E033BA9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2334" y="3926565"/>
            <a:ext cx="230400" cy="384000"/>
          </a:xfrm>
          <a:prstGeom prst="rect">
            <a:avLst/>
          </a:prstGeom>
        </p:spPr>
      </p:pic>
      <p:pic>
        <p:nvPicPr>
          <p:cNvPr id="23" name="Graphic 22">
            <a:extLst>
              <a:ext uri="{FF2B5EF4-FFF2-40B4-BE49-F238E27FC236}">
                <a16:creationId xmlns:a16="http://schemas.microsoft.com/office/drawing/2014/main" id="{A01C56E0-4FF4-A49E-65BE-5A1BF232E4D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5582" y="4758612"/>
            <a:ext cx="303907" cy="405209"/>
          </a:xfrm>
          <a:prstGeom prst="rect">
            <a:avLst/>
          </a:prstGeom>
        </p:spPr>
      </p:pic>
      <p:pic>
        <p:nvPicPr>
          <p:cNvPr id="27" name="Graphic 26">
            <a:extLst>
              <a:ext uri="{FF2B5EF4-FFF2-40B4-BE49-F238E27FC236}">
                <a16:creationId xmlns:a16="http://schemas.microsoft.com/office/drawing/2014/main" id="{CDEF55D3-82EA-2BAF-B8BF-6C8795BCED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2334" y="5676372"/>
            <a:ext cx="2379641" cy="376042"/>
          </a:xfrm>
          <a:prstGeom prst="rect">
            <a:avLst/>
          </a:prstGeom>
        </p:spPr>
      </p:pic>
      <p:pic>
        <p:nvPicPr>
          <p:cNvPr id="14" name="Picture 13">
            <a:extLst>
              <a:ext uri="{FF2B5EF4-FFF2-40B4-BE49-F238E27FC236}">
                <a16:creationId xmlns:a16="http://schemas.microsoft.com/office/drawing/2014/main" id="{C1E589B6-88B9-49D6-0916-921E66203B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661" y="1041399"/>
            <a:ext cx="3570428" cy="1037560"/>
          </a:xfrm>
          <a:prstGeom prst="rect">
            <a:avLst/>
          </a:prstGeom>
        </p:spPr>
      </p:pic>
      <p:sp>
        <p:nvSpPr>
          <p:cNvPr id="6" name="Subtitle 2">
            <a:extLst>
              <a:ext uri="{FF2B5EF4-FFF2-40B4-BE49-F238E27FC236}">
                <a16:creationId xmlns:a16="http://schemas.microsoft.com/office/drawing/2014/main" id="{659A0B0B-6155-1E7E-4087-A0497CBDBD27}"/>
              </a:ext>
            </a:extLst>
          </p:cNvPr>
          <p:cNvSpPr txBox="1">
            <a:spLocks/>
          </p:cNvSpPr>
          <p:nvPr/>
        </p:nvSpPr>
        <p:spPr>
          <a:xfrm>
            <a:off x="1221580" y="3921043"/>
            <a:ext cx="6345080" cy="363958"/>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tx1"/>
                </a:solidFill>
              </a:rPr>
              <a:t>0731 3111500, 0731 3111501 </a:t>
            </a:r>
          </a:p>
        </p:txBody>
      </p:sp>
      <p:sp>
        <p:nvSpPr>
          <p:cNvPr id="7" name="Subtitle 2">
            <a:extLst>
              <a:ext uri="{FF2B5EF4-FFF2-40B4-BE49-F238E27FC236}">
                <a16:creationId xmlns:a16="http://schemas.microsoft.com/office/drawing/2014/main" id="{AC9BAA4C-4941-92F4-0508-9A086B1782D0}"/>
              </a:ext>
            </a:extLst>
          </p:cNvPr>
          <p:cNvSpPr txBox="1">
            <a:spLocks/>
          </p:cNvSpPr>
          <p:nvPr/>
        </p:nvSpPr>
        <p:spPr>
          <a:xfrm>
            <a:off x="1221581" y="4797554"/>
            <a:ext cx="6305550" cy="405209"/>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tx1"/>
                </a:solidFill>
              </a:rPr>
              <a:t>www.medicaps.ac.in</a:t>
            </a:r>
          </a:p>
        </p:txBody>
      </p:sp>
      <p:sp>
        <p:nvSpPr>
          <p:cNvPr id="28" name="Subtitle 2">
            <a:extLst>
              <a:ext uri="{FF2B5EF4-FFF2-40B4-BE49-F238E27FC236}">
                <a16:creationId xmlns:a16="http://schemas.microsoft.com/office/drawing/2014/main" id="{A505A0EF-09C3-A69E-1757-50EC79E03CA8}"/>
              </a:ext>
            </a:extLst>
          </p:cNvPr>
          <p:cNvSpPr txBox="1">
            <a:spLocks/>
          </p:cNvSpPr>
          <p:nvPr/>
        </p:nvSpPr>
        <p:spPr>
          <a:xfrm>
            <a:off x="1221580" y="3030245"/>
            <a:ext cx="6345080" cy="363958"/>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tx1"/>
                </a:solidFill>
              </a:rPr>
              <a:t>A.B. Road, </a:t>
            </a:r>
            <a:r>
              <a:rPr lang="en-US" sz="1800" dirty="0" err="1">
                <a:solidFill>
                  <a:schemeClr val="tx1"/>
                </a:solidFill>
              </a:rPr>
              <a:t>Pigdamber</a:t>
            </a:r>
            <a:r>
              <a:rPr lang="en-US" sz="1800" dirty="0">
                <a:solidFill>
                  <a:schemeClr val="tx1"/>
                </a:solidFill>
              </a:rPr>
              <a:t>, Rau, Indore – 453331 </a:t>
            </a:r>
          </a:p>
        </p:txBody>
      </p:sp>
    </p:spTree>
    <p:extLst>
      <p:ext uri="{BB962C8B-B14F-4D97-AF65-F5344CB8AC3E}">
        <p14:creationId xmlns:p14="http://schemas.microsoft.com/office/powerpoint/2010/main" val="3211030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48D5A62-614B-2D12-4D2F-EBF4440B03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E303836C-3920-B8E1-6601-C5C5446BEA1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7DDB8D-FC27-13BF-343B-91B6E648E7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837FC482-F850-8020-F4D8-5B9804E9B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6" name="Graphic 5">
            <a:extLst>
              <a:ext uri="{FF2B5EF4-FFF2-40B4-BE49-F238E27FC236}">
                <a16:creationId xmlns:a16="http://schemas.microsoft.com/office/drawing/2014/main" id="{4641A13F-9C9A-7798-CC1C-CE523E7B96E1}"/>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5" name="Slide Number Placeholder 5">
            <a:extLst>
              <a:ext uri="{FF2B5EF4-FFF2-40B4-BE49-F238E27FC236}">
                <a16:creationId xmlns:a16="http://schemas.microsoft.com/office/drawing/2014/main" id="{178AA40A-965E-4A63-9800-522E13EEDAAE}"/>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pic>
        <p:nvPicPr>
          <p:cNvPr id="7" name="Picture 6">
            <a:extLst>
              <a:ext uri="{FF2B5EF4-FFF2-40B4-BE49-F238E27FC236}">
                <a16:creationId xmlns:a16="http://schemas.microsoft.com/office/drawing/2014/main" id="{4180655E-9533-1F3E-EE1F-400B7CC42A23}"/>
              </a:ext>
            </a:extLst>
          </p:cNvPr>
          <p:cNvPicPr>
            <a:picLocks noChangeAspect="1"/>
          </p:cNvPicPr>
          <p:nvPr/>
        </p:nvPicPr>
        <p:blipFill>
          <a:blip r:embed="rId5" cstate="print">
            <a:alphaModFix amt="20000"/>
            <a:extLst>
              <a:ext uri="{28A0092B-C50C-407E-A947-70E740481C1C}">
                <a14:useLocalDpi xmlns:a14="http://schemas.microsoft.com/office/drawing/2010/main" val="0"/>
              </a:ext>
            </a:extLst>
          </a:blip>
          <a:srcRect t="911" r="25323" b="911"/>
          <a:stretch/>
        </p:blipFill>
        <p:spPr>
          <a:xfrm>
            <a:off x="1" y="0"/>
            <a:ext cx="9123005" cy="6858000"/>
          </a:xfrm>
          <a:prstGeom prst="rect">
            <a:avLst/>
          </a:prstGeom>
        </p:spPr>
      </p:pic>
      <p:sp>
        <p:nvSpPr>
          <p:cNvPr id="9" name="Rectangle 8">
            <a:extLst>
              <a:ext uri="{FF2B5EF4-FFF2-40B4-BE49-F238E27FC236}">
                <a16:creationId xmlns:a16="http://schemas.microsoft.com/office/drawing/2014/main" id="{B0563A23-3EFF-38EB-A383-397C48DB7BBD}"/>
              </a:ext>
            </a:extLst>
          </p:cNvPr>
          <p:cNvSpPr/>
          <p:nvPr/>
        </p:nvSpPr>
        <p:spPr>
          <a:xfrm>
            <a:off x="0" y="0"/>
            <a:ext cx="259773" cy="42197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92A32BE1-F42E-110C-83BF-0ACBAA7288E6}"/>
              </a:ext>
            </a:extLst>
          </p:cNvPr>
          <p:cNvSpPr/>
          <p:nvPr/>
        </p:nvSpPr>
        <p:spPr>
          <a:xfrm>
            <a:off x="0" y="4219720"/>
            <a:ext cx="259773" cy="26382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1" name="Straight Connector 10">
            <a:extLst>
              <a:ext uri="{FF2B5EF4-FFF2-40B4-BE49-F238E27FC236}">
                <a16:creationId xmlns:a16="http://schemas.microsoft.com/office/drawing/2014/main" id="{F06C126F-E72F-28EC-ED77-1AAD54999D83}"/>
              </a:ext>
            </a:extLst>
          </p:cNvPr>
          <p:cNvCxnSpPr/>
          <p:nvPr/>
        </p:nvCxnSpPr>
        <p:spPr>
          <a:xfrm>
            <a:off x="685800" y="6280030"/>
            <a:ext cx="139748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393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5CB1EB-93F5-153E-4764-E6319385D9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094E9C18-36D4-1EE7-007E-6520B516FDCB}"/>
              </a:ext>
            </a:extLst>
          </p:cNvPr>
          <p:cNvSpPr>
            <a:spLocks noGrp="1"/>
          </p:cNvSpPr>
          <p:nvPr>
            <p:ph type="title"/>
          </p:nvPr>
        </p:nvSpPr>
        <p:spPr>
          <a:xfrm>
            <a:off x="623888" y="1709739"/>
            <a:ext cx="7886700" cy="2852737"/>
          </a:xfrm>
        </p:spPr>
        <p:txBody>
          <a:bodyPr anchor="b"/>
          <a:lstStyle>
            <a:lvl1pPr>
              <a:defRPr sz="4500">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F4AB9D-F129-1D0A-3F18-30A01E3CCC4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F9D8542C-570A-B982-EE49-D7BE0A03C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5" name="Graphic 4">
            <a:extLst>
              <a:ext uri="{FF2B5EF4-FFF2-40B4-BE49-F238E27FC236}">
                <a16:creationId xmlns:a16="http://schemas.microsoft.com/office/drawing/2014/main" id="{79EF8714-2E62-9E33-0635-B316E158ECA6}"/>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6" name="Slide Number Placeholder 5">
            <a:extLst>
              <a:ext uri="{FF2B5EF4-FFF2-40B4-BE49-F238E27FC236}">
                <a16:creationId xmlns:a16="http://schemas.microsoft.com/office/drawing/2014/main" id="{B56914BD-BC5D-E404-E474-87D0704C84E1}"/>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6784605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7A5C9C-15EB-E01C-A21A-71D8E8B7B4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27D6001B-3DD9-17F0-8DD5-9C726E119CB1}"/>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20DF940-4841-13C0-050D-C893010CE0D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A22BF0-4C09-EE31-F1E7-CE5F45A8AAC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A4F9AE5F-CE26-D80C-F042-86377F8A6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7" name="Graphic 6">
            <a:extLst>
              <a:ext uri="{FF2B5EF4-FFF2-40B4-BE49-F238E27FC236}">
                <a16:creationId xmlns:a16="http://schemas.microsoft.com/office/drawing/2014/main" id="{622AC294-F3E3-1F24-5352-81AB4060EBFF}"/>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5" name="Slide Number Placeholder 5">
            <a:extLst>
              <a:ext uri="{FF2B5EF4-FFF2-40B4-BE49-F238E27FC236}">
                <a16:creationId xmlns:a16="http://schemas.microsoft.com/office/drawing/2014/main" id="{C68E6FF1-74DD-DB97-8000-750655DC310A}"/>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3409710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3521FE-8074-3AEE-08BB-863228D4A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5B4051E9-43BD-C793-F812-C8B2D5C7511A}"/>
              </a:ext>
            </a:extLst>
          </p:cNvPr>
          <p:cNvSpPr>
            <a:spLocks noGrp="1"/>
          </p:cNvSpPr>
          <p:nvPr>
            <p:ph type="title"/>
          </p:nvPr>
        </p:nvSpPr>
        <p:spPr>
          <a:xfrm>
            <a:off x="629841" y="365126"/>
            <a:ext cx="7886700" cy="1325563"/>
          </a:xfrm>
        </p:spPr>
        <p:txBody>
          <a:bodyPr/>
          <a:lstStyle>
            <a:lvl1pPr>
              <a:defRPr>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70F60C-4123-6B76-0C69-9257E0884C80}"/>
              </a:ext>
            </a:extLst>
          </p:cNvPr>
          <p:cNvSpPr>
            <a:spLocks noGrp="1"/>
          </p:cNvSpPr>
          <p:nvPr>
            <p:ph type="body" idx="1"/>
          </p:nvPr>
        </p:nvSpPr>
        <p:spPr>
          <a:xfrm>
            <a:off x="629842" y="1681163"/>
            <a:ext cx="3868340" cy="823912"/>
          </a:xfrm>
        </p:spPr>
        <p:txBody>
          <a:bodyPr anchor="b"/>
          <a:lstStyle>
            <a:lvl1pPr marL="0" indent="0">
              <a:buNone/>
              <a:defRPr sz="1800" b="1">
                <a:solidFill>
                  <a:schemeClr val="bg2"/>
                </a:solidFill>
                <a:latin typeface="Zilla Slab" pitchFamily="2" charset="0"/>
                <a:ea typeface="Zilla Slab" pitchFamily="2"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28564-DC70-E696-0B34-9B756C5B4D6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1411CD-ADCF-8C75-C21B-9C8189CDDC58}"/>
              </a:ext>
            </a:extLst>
          </p:cNvPr>
          <p:cNvSpPr>
            <a:spLocks noGrp="1"/>
          </p:cNvSpPr>
          <p:nvPr>
            <p:ph type="body" sz="quarter" idx="3"/>
          </p:nvPr>
        </p:nvSpPr>
        <p:spPr>
          <a:xfrm>
            <a:off x="4629150" y="1681163"/>
            <a:ext cx="3887391" cy="823912"/>
          </a:xfrm>
        </p:spPr>
        <p:txBody>
          <a:bodyPr anchor="b"/>
          <a:lstStyle>
            <a:lvl1pPr marL="0" indent="0">
              <a:buNone/>
              <a:defRPr sz="1800" b="1">
                <a:solidFill>
                  <a:schemeClr val="bg2"/>
                </a:solidFill>
                <a:latin typeface="Zilla Slab" pitchFamily="2" charset="0"/>
                <a:ea typeface="Zilla Slab" pitchFamily="2"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CA3D30F-8257-0773-224C-A80FD7DCC39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784CB09F-AA67-425D-8664-92FF321FB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8" name="Graphic 7">
            <a:extLst>
              <a:ext uri="{FF2B5EF4-FFF2-40B4-BE49-F238E27FC236}">
                <a16:creationId xmlns:a16="http://schemas.microsoft.com/office/drawing/2014/main" id="{D9773CB4-AA79-2B87-C13D-416A1743F26E}"/>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9" name="Slide Number Placeholder 5">
            <a:extLst>
              <a:ext uri="{FF2B5EF4-FFF2-40B4-BE49-F238E27FC236}">
                <a16:creationId xmlns:a16="http://schemas.microsoft.com/office/drawing/2014/main" id="{951C8CC7-5103-852D-2638-5633A716F9E0}"/>
              </a:ext>
            </a:extLst>
          </p:cNvPr>
          <p:cNvSpPr>
            <a:spLocks noGrp="1"/>
          </p:cNvSpPr>
          <p:nvPr>
            <p:ph type="sldNum" sz="quarter" idx="10"/>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771279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190A96-BFCE-EFBD-CCDA-D7646C83B4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ED80C1EC-5C4F-4BB4-1D23-1BB6D97E2B04}"/>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2ACC1866-2580-DF83-1482-67DBCC2EA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4" name="Graphic 3">
            <a:extLst>
              <a:ext uri="{FF2B5EF4-FFF2-40B4-BE49-F238E27FC236}">
                <a16:creationId xmlns:a16="http://schemas.microsoft.com/office/drawing/2014/main" id="{06928A15-0FAE-3D7A-BE88-D42ED256BE36}"/>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5" name="Slide Number Placeholder 5">
            <a:extLst>
              <a:ext uri="{FF2B5EF4-FFF2-40B4-BE49-F238E27FC236}">
                <a16:creationId xmlns:a16="http://schemas.microsoft.com/office/drawing/2014/main" id="{C03D672C-222C-01AE-E0B6-93D6FE1ABD79}"/>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237252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B72897-6F99-23F4-62FA-97B44DE86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pic>
        <p:nvPicPr>
          <p:cNvPr id="2" name="Picture 1">
            <a:extLst>
              <a:ext uri="{FF2B5EF4-FFF2-40B4-BE49-F238E27FC236}">
                <a16:creationId xmlns:a16="http://schemas.microsoft.com/office/drawing/2014/main" id="{1B4B1E94-09C1-BD0F-9C7D-EA10237B8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3" name="Graphic 2">
            <a:extLst>
              <a:ext uri="{FF2B5EF4-FFF2-40B4-BE49-F238E27FC236}">
                <a16:creationId xmlns:a16="http://schemas.microsoft.com/office/drawing/2014/main" id="{12804975-758F-47E4-93AA-69CA818075BA}"/>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4" name="Slide Number Placeholder 5">
            <a:extLst>
              <a:ext uri="{FF2B5EF4-FFF2-40B4-BE49-F238E27FC236}">
                <a16:creationId xmlns:a16="http://schemas.microsoft.com/office/drawing/2014/main" id="{E3EE3F8D-94C6-6090-7F45-0140F68D96F7}"/>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6288990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A1E715-A3C2-1062-72BA-AA6101EFDB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3C33B173-896D-3270-D196-9EA3CDED3908}"/>
              </a:ext>
            </a:extLst>
          </p:cNvPr>
          <p:cNvSpPr>
            <a:spLocks noGrp="1"/>
          </p:cNvSpPr>
          <p:nvPr>
            <p:ph type="title"/>
          </p:nvPr>
        </p:nvSpPr>
        <p:spPr>
          <a:xfrm>
            <a:off x="629841" y="457200"/>
            <a:ext cx="2949178" cy="1112838"/>
          </a:xfrm>
        </p:spPr>
        <p:txBody>
          <a:bodyPr anchor="b"/>
          <a:lstStyle>
            <a:lvl1pPr>
              <a:defRPr sz="2400">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E64532D-27C9-84A8-A21E-F55F5426231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009652A-3B8E-D6FE-0C51-AD79BCB11F5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5" name="Picture 4">
            <a:extLst>
              <a:ext uri="{FF2B5EF4-FFF2-40B4-BE49-F238E27FC236}">
                <a16:creationId xmlns:a16="http://schemas.microsoft.com/office/drawing/2014/main" id="{FA6FED96-33F4-AE85-1943-38B458CA6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6" name="Graphic 5">
            <a:extLst>
              <a:ext uri="{FF2B5EF4-FFF2-40B4-BE49-F238E27FC236}">
                <a16:creationId xmlns:a16="http://schemas.microsoft.com/office/drawing/2014/main" id="{76CCEDC5-EC77-FE15-57BB-7AAC4B533332}"/>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7" name="Slide Number Placeholder 5">
            <a:extLst>
              <a:ext uri="{FF2B5EF4-FFF2-40B4-BE49-F238E27FC236}">
                <a16:creationId xmlns:a16="http://schemas.microsoft.com/office/drawing/2014/main" id="{D09DCED4-9B61-CDC1-9F25-4418EED76E26}"/>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06607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F93E89-EC43-508C-91D2-FE01949F0ED8}"/>
              </a:ext>
            </a:extLst>
          </p:cNvPr>
          <p:cNvSpPr/>
          <p:nvPr/>
        </p:nvSpPr>
        <p:spPr>
          <a:xfrm>
            <a:off x="3807619" y="885826"/>
            <a:ext cx="4706540" cy="498316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8EC8168B-13D2-605D-EF13-8460F43410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D0864C21-F58A-694E-BDDF-DDA23E0F92EA}"/>
              </a:ext>
            </a:extLst>
          </p:cNvPr>
          <p:cNvSpPr>
            <a:spLocks noGrp="1"/>
          </p:cNvSpPr>
          <p:nvPr>
            <p:ph type="title"/>
          </p:nvPr>
        </p:nvSpPr>
        <p:spPr>
          <a:xfrm>
            <a:off x="629841" y="457200"/>
            <a:ext cx="2949178" cy="1112838"/>
          </a:xfrm>
        </p:spPr>
        <p:txBody>
          <a:bodyPr anchor="b"/>
          <a:lstStyle>
            <a:lvl1pPr>
              <a:defRPr sz="2400">
                <a:solidFill>
                  <a:schemeClr val="tx2"/>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B5008F3-14EF-C275-5009-54A6C0948E96}"/>
              </a:ext>
            </a:extLst>
          </p:cNvPr>
          <p:cNvSpPr>
            <a:spLocks noGrp="1"/>
          </p:cNvSpPr>
          <p:nvPr>
            <p:ph type="pic" idx="1"/>
          </p:nvPr>
        </p:nvSpPr>
        <p:spPr>
          <a:xfrm>
            <a:off x="3887391" y="987426"/>
            <a:ext cx="4549378" cy="4737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9828B4C-F206-DE18-A860-B2259AF8DF8F}"/>
              </a:ext>
            </a:extLst>
          </p:cNvPr>
          <p:cNvSpPr>
            <a:spLocks noGrp="1"/>
          </p:cNvSpPr>
          <p:nvPr>
            <p:ph type="body" sz="half" idx="2"/>
          </p:nvPr>
        </p:nvSpPr>
        <p:spPr>
          <a:xfrm>
            <a:off x="629841" y="1578718"/>
            <a:ext cx="2949178" cy="429026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5" name="Picture 4">
            <a:extLst>
              <a:ext uri="{FF2B5EF4-FFF2-40B4-BE49-F238E27FC236}">
                <a16:creationId xmlns:a16="http://schemas.microsoft.com/office/drawing/2014/main" id="{1050AA15-91AB-ED53-47E2-7B2643344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6" name="Graphic 5">
            <a:extLst>
              <a:ext uri="{FF2B5EF4-FFF2-40B4-BE49-F238E27FC236}">
                <a16:creationId xmlns:a16="http://schemas.microsoft.com/office/drawing/2014/main" id="{6C2B2FDC-3E39-80E3-47A9-F14E0B22DB65}"/>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7" name="Slide Number Placeholder 5">
            <a:extLst>
              <a:ext uri="{FF2B5EF4-FFF2-40B4-BE49-F238E27FC236}">
                <a16:creationId xmlns:a16="http://schemas.microsoft.com/office/drawing/2014/main" id="{FA1E7417-7698-6DAD-F799-E94ADF9A91E0}"/>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38875073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2AB9EE-315E-A59D-7C69-7297198BEC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ECD9C6-79F7-5E4F-5997-18FD9FB8651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86A633-AE6E-E900-F6C6-2A97DCD181D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F35FC89-4C43-4833-9E0A-43098D0172D5}" type="datetimeFigureOut">
              <a:rPr lang="en-US" smtClean="0"/>
              <a:pPr/>
              <a:t>7/9/2026</a:t>
            </a:fld>
            <a:endParaRPr lang="en-US"/>
          </a:p>
        </p:txBody>
      </p:sp>
      <p:sp>
        <p:nvSpPr>
          <p:cNvPr id="5" name="Footer Placeholder 4">
            <a:extLst>
              <a:ext uri="{FF2B5EF4-FFF2-40B4-BE49-F238E27FC236}">
                <a16:creationId xmlns:a16="http://schemas.microsoft.com/office/drawing/2014/main" id="{07FF33C2-41D7-CC19-A386-62E89AE35F8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EF264C-5B54-0AB1-A4A1-B9DE1C365F0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30072276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Blockchain Network</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Blockchain is a distributed, immutable ledger secured by cryptographic hashing and digital signatures, enabling trustless record-keeping without central authority.</a:t>
            </a:r>
          </a:p>
          <a:p>
            <a:r>
              <a:rPr sz="1800" b="0">
                <a:solidFill>
                  <a:srgbClr val="000000"/>
                </a:solidFill>
                <a:latin typeface="Metropolis"/>
              </a:rPr>
              <a:t>Core components — nodes, blocks, chains, and P2P networks — work together to maintain a consistent, tamper-evident shared state across all participants.</a:t>
            </a:r>
          </a:p>
          <a:p>
            <a:r>
              <a:rPr sz="1800" b="0">
                <a:solidFill>
                  <a:srgbClr val="000000"/>
                </a:solidFill>
                <a:latin typeface="Metropolis"/>
              </a:rPr>
              <a:t>Consensus mechanisms such as Proof of Work and Proof of Stake are essential for achieving agreement in decentralized networks without a trusted third party.</a:t>
            </a:r>
          </a:p>
          <a:p>
            <a:r>
              <a:rPr sz="1800" b="0">
                <a:solidFill>
                  <a:srgbClr val="000000"/>
                </a:solidFill>
                <a:latin typeface="Metropolis"/>
              </a:rPr>
              <a:t>Cryptographic techniques including SHA-256 hashing, Merkle trees, and digital signatures underpin the security and integrity of every blockchain transaction.</a:t>
            </a:r>
          </a:p>
          <a:p>
            <a:r>
              <a:rPr sz="1800" b="0">
                <a:solidFill>
                  <a:srgbClr val="000000"/>
                </a:solidFill>
                <a:latin typeface="Metropolis"/>
              </a:rPr>
              <a:t>Real-world deployments (Bitcoin, Ethereum, Hyperledger) demonstrate blockchain's versatility across finance, supply chain, healthcare, and enterprise systems.</a:t>
            </a:r>
          </a:p>
          <a:p>
            <a:r>
              <a:rPr sz="1800" b="0">
                <a:solidFill>
                  <a:srgbClr val="000000"/>
                </a:solidFill>
                <a:latin typeface="Metropolis"/>
              </a:rPr>
              <a:t>Understanding the trade-offs between public, private, and consortium blockchains is critical for designing appropriate architectural solutions for specific use cases.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How does the Merkle Tree structure enable efficient transaction verification in large blockchain networks without downloading the entire ledger?</a:t>
            </a:r>
          </a:p>
          <a:p>
            <a:r>
              <a:rPr sz="1800" b="0">
                <a:solidFill>
                  <a:srgbClr val="000000"/>
                </a:solidFill>
                <a:latin typeface="Metropolis"/>
              </a:rPr>
              <a:t>What are the key security and performance trade-offs between Proof of Work and Proof of Stake consensus algorithms in a blockchain network?</a:t>
            </a:r>
          </a:p>
          <a:p>
            <a:r>
              <a:rPr sz="1800" b="0">
                <a:solidFill>
                  <a:srgbClr val="000000"/>
                </a:solidFill>
                <a:latin typeface="Metropolis"/>
              </a:rPr>
              <a:t>In what scenarios would a consortium blockchain be more appropriate than a public blockchain for enterprise applications, and why?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Nakamoto, S. (2008). Bitcoin: A Peer-to-Peer Electronic Cash System. Retrieved from https://bitcoin.org/bitcoin.pdf</a:t>
            </a:r>
          </a:p>
          <a:p>
            <a:r>
              <a:rPr sz="1800" b="0">
                <a:solidFill>
                  <a:srgbClr val="000000"/>
                </a:solidFill>
                <a:latin typeface="Metropolis"/>
              </a:rPr>
              <a:t>Buterin, V. (2014). A Next-Generation Smart Contract and Decentralized Application Platform. Ethereum White Paper. Ethereum Foundation.</a:t>
            </a:r>
          </a:p>
          <a:p>
            <a:r>
              <a:rPr sz="1800" b="0">
                <a:solidFill>
                  <a:srgbClr val="000000"/>
                </a:solidFill>
                <a:latin typeface="Metropolis"/>
              </a:rPr>
              <a:t>Tapscott, D., &amp; Tapscott, A. (2016). Blockchain Revolution: How the Technology Behind Bitcoin Is Changing Money, Business, and the World. Portfolio/Penguin.</a:t>
            </a:r>
          </a:p>
          <a:p>
            <a:r>
              <a:rPr sz="1800" b="0">
                <a:solidFill>
                  <a:srgbClr val="000000"/>
                </a:solidFill>
                <a:latin typeface="Metropolis"/>
              </a:rPr>
              <a:t>Zheng, Z., Xie, S., Dai, H., Chen, X., &amp; Wang, H. (2017). An Overview of Blockchain Technology: Architecture, Consensus, and Future Trends. IEEE International Congress on Big Data.</a:t>
            </a:r>
          </a:p>
          <a:p>
            <a:r>
              <a:rPr sz="1800" b="0">
                <a:solidFill>
                  <a:srgbClr val="000000"/>
                </a:solidFill>
                <a:latin typeface="Metropolis"/>
              </a:rPr>
              <a:t>Hyperledger Foundation. (2023). Hyperledger Fabric Documentation v2.5. The Linux Foundation. Retrieved from https://hyperledger-fabric.readthedocs.io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Introduction to Ethereum</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Understand the historical context and motivations behind Ethereum's creation as a programmable blockchain platform beyond Bitcoin's limited scripting capabilities.</a:t>
            </a:r>
          </a:p>
          <a:p>
            <a:r>
              <a:rPr sz="1800" b="0">
                <a:solidFill>
                  <a:srgbClr val="000000"/>
                </a:solidFill>
                <a:latin typeface="Metropolis"/>
              </a:rPr>
              <a:t>Explain Ethereum's core architecture including the Ethereum Virtual Machine (EVM), accounts, transactions, and the global state machine model.</a:t>
            </a:r>
          </a:p>
          <a:p>
            <a:r>
              <a:rPr sz="1800" b="0">
                <a:solidFill>
                  <a:srgbClr val="000000"/>
                </a:solidFill>
                <a:latin typeface="Metropolis"/>
              </a:rPr>
              <a:t>Describe the role of Ether (ETH) as the native cryptocurrency and gas as the mechanism for metering and pricing computational resources on the Ethereum network.</a:t>
            </a:r>
          </a:p>
          <a:p>
            <a:r>
              <a:rPr sz="1800" b="0">
                <a:solidFill>
                  <a:srgbClr val="000000"/>
                </a:solidFill>
                <a:latin typeface="Metropolis"/>
              </a:rPr>
              <a:t>Analyze how smart contracts enable trustless, self-executing agreements and form the foundation of decentralized applications (dApps) on Ethereum.</a:t>
            </a:r>
          </a:p>
          <a:p>
            <a:r>
              <a:rPr sz="1800" b="0">
                <a:solidFill>
                  <a:srgbClr val="000000"/>
                </a:solidFill>
                <a:latin typeface="Metropolis"/>
              </a:rPr>
              <a:t>Evaluate Ethereum's major protocol upgrades — from the Frontier launch through The Merge and beyond — and their impact on performance, security, and sustainability.</a:t>
            </a:r>
          </a:p>
          <a:p>
            <a:r>
              <a:rPr sz="1800" b="0">
                <a:solidFill>
                  <a:srgbClr val="000000"/>
                </a:solidFill>
                <a:latin typeface="Metropolis"/>
              </a:rPr>
              <a:t>Apply foundational knowledge of Ethereum's architecture to distinguish it from Bitcoin and assess its suitability for real-world decentralized application development.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Origins and Vision: Why Ethereum Was Created</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Vitalik Buterin, a 19-year-old Canadian-Russian programmer and Bitcoin Magazine co-founder, published the Ethereum whitepaper in November 2013 after recognizing that Bitcoin's scripting language was intentionally limited and could not support complex decentralized applications.</a:t>
            </a:r>
          </a:p>
          <a:p>
            <a:r>
              <a:rPr sz="1800" b="0">
                <a:solidFill>
                  <a:srgbClr val="000000"/>
                </a:solidFill>
                <a:latin typeface="Metropolis"/>
              </a:rPr>
              <a:t>Bitcoin's Script is a non-Turing-complete stack-based language designed only for simple transaction conditions — it cannot implement loops, complex logic, or stateful programs, restricting it to peer-to-peer value transfer.</a:t>
            </a:r>
          </a:p>
          <a:p>
            <a:r>
              <a:rPr sz="1800" b="0">
                <a:solidFill>
                  <a:srgbClr val="000000"/>
                </a:solidFill>
                <a:latin typeface="Metropolis"/>
              </a:rPr>
              <a:t>Buterin's insight was that a blockchain with a built-in Turing-complete programming language could serve as a general-purpose decentralized computing platform — a 'world computer' on which any application could be deployed without permission or central control.</a:t>
            </a:r>
          </a:p>
          <a:p>
            <a:r>
              <a:rPr sz="1800" b="0">
                <a:solidFill>
                  <a:srgbClr val="000000"/>
                </a:solidFill>
                <a:latin typeface="Metropolis"/>
              </a:rPr>
              <a:t>Ethereum's co-founders — including Gavin Wood (who wrote the Yellow Paper and designed the EVM), Joseph Lubin, Charles Hoskinson, and Anthony Di Iorio — formalized the protocol and conducted a public crowdfunding sale in July–August 2014, raising approximately 31,591 BTC (about $18 million at the time).</a:t>
            </a:r>
          </a:p>
          <a:p>
            <a:r>
              <a:rPr sz="1800" b="0">
                <a:solidFill>
                  <a:srgbClr val="000000"/>
                </a:solidFill>
                <a:latin typeface="Metropolis"/>
              </a:rPr>
              <a:t>The Ethereum mainnet launched on July 30, 2015 (the Frontier release), marking the beginning of a new era in blockchain development — one where decentralized finance, governance, identity, and gaming could all coexist on a single programmable ledger.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Ethereum Architecture: Accounts, State, and Transactions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Ethereum models its ledger as a global state machine — the 'world state' is a mapping of all Ethereum addresses to their associated account states, stored as a Merkle Patricia Trie that allows efficient cryptographic verification of any account balance or contract storage value.</a:t>
            </a:r>
          </a:p>
          <a:p>
            <a:r>
              <a:rPr sz="1800" b="0">
                <a:solidFill>
                  <a:srgbClr val="000000"/>
                </a:solidFill>
                <a:latin typeface="Metropolis"/>
              </a:rPr>
              <a:t>Ethereum has two types of accounts: Externally Owned Accounts (EOAs), controlled by private keys held by users and used to initiate transactions, and Contract Accounts, controlled by their deployed smart contract code and activated only when called by a transaction.</a:t>
            </a:r>
          </a:p>
          <a:p>
            <a:r>
              <a:rPr sz="1800" b="0">
                <a:solidFill>
                  <a:srgbClr val="000000"/>
                </a:solidFill>
                <a:latin typeface="Metropolis"/>
              </a:rPr>
              <a:t>Every state transition in Ethereum is triggered by a transaction — a cryptographically signed instruction from an EOA specifying a recipient, ETH value, gas limit, gas price, and optional calldata for interacting with smart contracts.</a:t>
            </a:r>
          </a:p>
          <a:p>
            <a:r>
              <a:rPr sz="1800" b="0">
                <a:solidFill>
                  <a:srgbClr val="000000"/>
                </a:solidFill>
                <a:latin typeface="Metropolis"/>
              </a:rPr>
              <a:t>Unlike Bitcoin's UTXO model, Ethereum uses an account-based model with persistent balances and storage — this simplifies smart contract development by allowing contracts to maintain state variables across multiple transaction calls.</a:t>
            </a:r>
          </a:p>
          <a:p>
            <a:r>
              <a:rPr sz="1800" b="0">
                <a:solidFill>
                  <a:srgbClr val="000000"/>
                </a:solidFill>
                <a:latin typeface="Metropolis"/>
              </a:rPr>
              <a:t>The global state root — a single 32-byte Keccak-256 hash of the entire world state trie — is included in every block header, enabling any node to cryptographically verify the correctness of the entire Ethereum state with a compact proof.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The Ethereum Virtual Machine (EVM)</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The Ethereum Virtual Machine (EVM) is a sandboxed, quasi-Turing-complete virtual machine embedded in every Ethereum node that executes smart contract bytecode deterministically — every node in the network executes the same code and must arrive at exactly the same output.</a:t>
            </a:r>
          </a:p>
          <a:p>
            <a:r>
              <a:rPr sz="1800" b="0">
                <a:solidFill>
                  <a:srgbClr val="000000"/>
                </a:solidFill>
                <a:latin typeface="Metropolis"/>
              </a:rPr>
              <a:t>Smart contracts are written in high-level languages (primarily Solidity or Vyper), compiled to EVM bytecode, and deployed to the blockchain as Contract Accounts; once deployed, the bytecode is immutable and executes exactly as written.</a:t>
            </a:r>
          </a:p>
          <a:p>
            <a:r>
              <a:rPr sz="1800" b="0">
                <a:solidFill>
                  <a:srgbClr val="000000"/>
                </a:solidFill>
                <a:latin typeface="Metropolis"/>
              </a:rPr>
              <a:t>The EVM is a stack-based machine with a 256-bit word size, a set of approximately 150 opcodes (ADD, SSTORE, CALL, etc.), a volatile memory space per execution, and persistent contract storage maintained between transactions.</a:t>
            </a:r>
          </a:p>
          <a:p>
            <a:r>
              <a:rPr sz="1800" b="0">
                <a:solidFill>
                  <a:srgbClr val="000000"/>
                </a:solidFill>
                <a:latin typeface="Metropolis"/>
              </a:rPr>
              <a:t>EVM determinism is achieved through deliberate design constraints — no access to external data, system clocks, or random number generators without explicit mechanisms; this ensures that every node independently executing a transaction reaches the same state transition.</a:t>
            </a:r>
          </a:p>
          <a:p>
            <a:r>
              <a:rPr sz="1800" b="0">
                <a:solidFill>
                  <a:srgbClr val="000000"/>
                </a:solidFill>
                <a:latin typeface="Metropolis"/>
              </a:rPr>
              <a:t>The EVM specification has been formalized in Gavin Wood's Ethereum Yellow Paper and is implemented in multiple languages (Go: go-ethereum, Rust: reth, Java: Besu) — this client diversity strengthens network resilience by ensuring no single implementation bug can halt the entire network.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Ether, Gas, and the Fee Market</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Ether (ETH) is Ethereum's native cryptocurrency, serving dual roles: as a store of value and medium of exchange, and as the fuel (gas) required to pay for every computation and storage operation performed on the EVM.</a:t>
            </a:r>
          </a:p>
          <a:p>
            <a:r>
              <a:rPr sz="1800" b="0">
                <a:solidFill>
                  <a:srgbClr val="000000"/>
                </a:solidFill>
                <a:latin typeface="Metropolis"/>
              </a:rPr>
              <a:t>Gas is the unit measuring the computational effort required to execute specific EVM operations — a simple ETH transfer costs 21,000 gas, while complex DeFi interactions may require millions of gas units, with each opcode assigned a fixed gas cost reflecting its computational complexity.</a:t>
            </a:r>
          </a:p>
          <a:p>
            <a:r>
              <a:rPr sz="1800" b="0">
                <a:solidFill>
                  <a:srgbClr val="000000"/>
                </a:solidFill>
                <a:latin typeface="Metropolis"/>
              </a:rPr>
              <a:t>EIP-1559 (implemented in the London hard fork, August 2021) fundamentally reformed Ethereum's fee market: it introduced a base fee that is algorithmically determined by block demand and burned permanently, plus an optional priority fee (tip) paid to validators, replacing the previous first-price auction mechanism.</a:t>
            </a:r>
          </a:p>
          <a:p>
            <a:r>
              <a:rPr sz="1800" b="0">
                <a:solidFill>
                  <a:srgbClr val="000000"/>
                </a:solidFill>
                <a:latin typeface="Metropolis"/>
              </a:rPr>
              <a:t>The burning of the base fee makes ETH deflationary during periods of high network activity — as of 2024, over 4 million ETH has been burned since EIP-1559 activation, reducing net ETH issuance and creating deflationary pressure on the total supply.</a:t>
            </a:r>
          </a:p>
          <a:p>
            <a:r>
              <a:rPr sz="1800" b="0">
                <a:solidFill>
                  <a:srgbClr val="000000"/>
                </a:solidFill>
                <a:latin typeface="Metropolis"/>
              </a:rPr>
              <a:t>Gas limits protect the network from denial-of-service attacks by ensuring that infinite loops or excessively complex contracts run out of gas and are halted before consuming unlimited node resources — any computation that exhausts its gas budget reverts with no state change but still consumes the gas fee.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lstStyle/>
          <a:p>
            <a:r>
              <a:rPr sz="1800" b="0">
                <a:solidFill>
                  <a:srgbClr val="000000"/>
                </a:solidFill>
                <a:latin typeface="Metropolis"/>
              </a:rPr>
              <a:t>Understand the fundamental concepts and principles underlying blockchain technology and distributed ledger systems.</a:t>
            </a:r>
          </a:p>
          <a:p>
            <a:r>
              <a:rPr sz="1800" b="0">
                <a:solidFill>
                  <a:srgbClr val="000000"/>
                </a:solidFill>
                <a:latin typeface="Metropolis"/>
              </a:rPr>
              <a:t>Analyze the architecture of blockchain networks including nodes, blocks, chains, and consensus mechanisms.</a:t>
            </a:r>
          </a:p>
          <a:p>
            <a:r>
              <a:rPr sz="1800" b="0">
                <a:solidFill>
                  <a:srgbClr val="000000"/>
                </a:solidFill>
                <a:latin typeface="Metropolis"/>
              </a:rPr>
              <a:t>Explain how cryptographic techniques such as hashing and digital signatures ensure data integrity and security.</a:t>
            </a:r>
          </a:p>
          <a:p>
            <a:r>
              <a:rPr sz="1800" b="0">
                <a:solidFill>
                  <a:srgbClr val="000000"/>
                </a:solidFill>
                <a:latin typeface="Metropolis"/>
              </a:rPr>
              <a:t>Apply knowledge of consensus algorithms (Proof of Work, Proof of Stake) to evaluate their trade-offs in real systems.</a:t>
            </a:r>
          </a:p>
          <a:p>
            <a:r>
              <a:rPr sz="1800" b="0">
                <a:solidFill>
                  <a:srgbClr val="000000"/>
                </a:solidFill>
                <a:latin typeface="Metropolis"/>
              </a:rPr>
              <a:t>Evaluate different types of blockchain networks — public, private, and consortium — and their suitable use cases.</a:t>
            </a:r>
          </a:p>
          <a:p>
            <a:r>
              <a:rPr sz="1800" b="0">
                <a:solidFill>
                  <a:srgbClr val="000000"/>
                </a:solidFill>
                <a:latin typeface="Metropolis"/>
              </a:rPr>
              <a:t>Assess real-world blockchain applications in finance, supply chain, healthcare, and smart contract deployment.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Smart Contracts and DeFi on Ethereum</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Decentralized Finance (DeFi) is the largest application category on Ethereum — protocols such as Uniswap (decentralized exchange), Aave (lending), MakerDAO (algorithmic stablecoin), and Compound (money markets) collectively managed over $50 billion in Total Value Locked (TVL) at their peak in 2021.</a:t>
            </a:r>
          </a:p>
          <a:p>
            <a:r>
              <a:rPr sz="1800" b="0">
                <a:solidFill>
                  <a:srgbClr val="000000"/>
                </a:solidFill>
                <a:latin typeface="Metropolis"/>
              </a:rPr>
              <a:t>Uniswap's Automated Market Maker (AMM) smart contract replaces traditional order books with a constant product formula (x × y = k), allowing any two ERC-20 tokens to be exchanged trustlessly — the contract holds token reserves and automatically adjusts prices based on supply and demand.</a:t>
            </a:r>
          </a:p>
          <a:p>
            <a:r>
              <a:rPr sz="1800" b="0">
                <a:solidFill>
                  <a:srgbClr val="000000"/>
                </a:solidFill>
                <a:latin typeface="Metropolis"/>
              </a:rPr>
              <a:t>MakerDAO's smart contracts allow users to lock ETH as collateral and mint DAI, a decentralized stablecoin soft-pegged to the US dollar through algorithmic mechanisms; the entire system — collateralization ratios, liquidations, and stability fees — is governed by MKR token holders via on-chain voting.</a:t>
            </a:r>
          </a:p>
          <a:p>
            <a:r>
              <a:rPr sz="1800" b="0">
                <a:solidFill>
                  <a:srgbClr val="000000"/>
                </a:solidFill>
                <a:latin typeface="Metropolis"/>
              </a:rPr>
              <a:t>In September 2020, a flash loan attack exploited a price oracle vulnerability in the bZx DeFi protocol, draining approximately $1 million in a single Ethereum transaction — demonstrating both the power of composable smart contracts and the critical importance of secure design.</a:t>
            </a:r>
          </a:p>
          <a:p>
            <a:r>
              <a:rPr sz="1800" b="0">
                <a:solidFill>
                  <a:srgbClr val="000000"/>
                </a:solidFill>
                <a:latin typeface="Metropolis"/>
              </a:rPr>
              <a:t>Ethereum's DeFi ecosystem processes billions of dollars in daily volume entirely through autonomous smart contracts with no company employees, no customer service, and no headquarters — a fundamentally new model of financial infrastructure operating 24/7/365 without downtime.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Ethereum's Major Protocol Upgrades</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Ethereum has undergone a series of planned hard fork upgrades since its 2015 launch: Homestead (2016) stabilized the protocol, Spurious Dragon and Tangerine Whistle (2016) addressed denial-of-service attack vulnerabilities exposed during the Shanghai attacks.</a:t>
            </a:r>
          </a:p>
          <a:p>
            <a:r>
              <a:rPr sz="1800" b="0">
                <a:solidFill>
                  <a:srgbClr val="000000"/>
                </a:solidFill>
                <a:latin typeface="Metropolis"/>
              </a:rPr>
              <a:t>The Constantinople and Istanbul upgrades (2019) introduced EVM opcode optimizations and EIP-1108 reducing elliptic curve operation costs, significantly lowering gas costs for ZK-proof verification — a critical enabler for Layer 2 ZK-Rollup scaling solutions.</a:t>
            </a:r>
          </a:p>
          <a:p>
            <a:r>
              <a:rPr sz="1800" b="0">
                <a:solidFill>
                  <a:srgbClr val="000000"/>
                </a:solidFill>
                <a:latin typeface="Metropolis"/>
              </a:rPr>
              <a:t>The Merge (September 15, 2022) was Ethereum's most consequential upgrade — transitioning from energy-intensive Proof-of-Work to Proof-of-Stake consensus, reducing energy consumption by 99.95%, eliminating miner revenue, and shifting security to 900,000+ staked validators.</a:t>
            </a:r>
          </a:p>
          <a:p>
            <a:r>
              <a:rPr sz="1800" b="0">
                <a:solidFill>
                  <a:srgbClr val="000000"/>
                </a:solidFill>
                <a:latin typeface="Metropolis"/>
              </a:rPr>
              <a:t>The Shanghai/Capella upgrade (April 2023) enabled staking withdrawals for the first time, allowing validators to unlock their staked ETH — completing the full PoS transition and removing the liquidity risk that had deterred many potential stakers.</a:t>
            </a:r>
          </a:p>
          <a:p>
            <a:r>
              <a:rPr sz="1800" b="0">
                <a:solidFill>
                  <a:srgbClr val="000000"/>
                </a:solidFill>
                <a:latin typeface="Metropolis"/>
              </a:rPr>
              <a:t>Ethereum's roadmap (Surge, Verge, Purge, Splurge) targets 100,000+ TPS through a combination of Layer 2 Rollups, danksharding (blob data availability), Verkle trees for state optimization, and EVM improvements — positioning Ethereum as the settlement layer for a multi-layer decentralized internet.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Ethereum vs. Bitcoin and the Broader Ecosystem</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Bitcoin and Ethereum embody fundamentally different design philosophies: Bitcoin prioritizes simplicity, security, and sound money properties with minimal protocol complexity; Ethereum prioritizes programmability and expressiveness, accepting greater complexity as the cost of general-purpose functionality.</a:t>
            </a:r>
          </a:p>
          <a:p>
            <a:r>
              <a:rPr sz="1800" b="0">
                <a:solidFill>
                  <a:srgbClr val="000000"/>
                </a:solidFill>
                <a:latin typeface="Metropolis"/>
              </a:rPr>
              <a:t>Ethereum's token standards — ERC-20 (fungible tokens), ERC-721 (NFTs), ERC-1155 (multi-token) — have become global standards adopted across the entire blockchain industry, enabling interoperable digital assets across thousands of applications and exchanges.</a:t>
            </a:r>
          </a:p>
          <a:p>
            <a:r>
              <a:rPr sz="1800" b="0">
                <a:solidFill>
                  <a:srgbClr val="000000"/>
                </a:solidFill>
                <a:latin typeface="Metropolis"/>
              </a:rPr>
              <a:t>The Ethereum ecosystem comprises Layer 2 scaling networks (Arbitrum, Optimism, Base, zkSync, Polygon) that inherit Ethereum's security while processing transactions at a fraction of the cost and latency, collectively handling more daily transactions than Ethereum mainnet itself.</a:t>
            </a:r>
          </a:p>
          <a:p>
            <a:r>
              <a:rPr sz="1800" b="0">
                <a:solidFill>
                  <a:srgbClr val="000000"/>
                </a:solidFill>
                <a:latin typeface="Metropolis"/>
              </a:rPr>
              <a:t>Ethereum's developer ecosystem is the largest in blockchain: over 4,000 monthly active developers contribute to Ethereum-related projects, supported by tools including Hardhat, Foundry, Remix IDE, OpenZeppelin libraries, and The Graph indexing protocol.</a:t>
            </a:r>
          </a:p>
          <a:p>
            <a:r>
              <a:rPr sz="1800" b="0">
                <a:solidFill>
                  <a:srgbClr val="000000"/>
                </a:solidFill>
                <a:latin typeface="Metropolis"/>
              </a:rPr>
              <a:t>Competing smart contract platforms — Solana, BNB Chain, Avalanche, Cardano, and Aptos — have emerged offering higher throughput or lower fees, but Ethereum maintains dominance in total value secured, developer activity, and institutional adoption due to its unmatched decentralization and battle-tested security record.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85000" lnSpcReduction="20000"/>
          </a:bodyPr>
          <a:lstStyle/>
          <a:p>
            <a:r>
              <a:rPr sz="1800" b="0">
                <a:solidFill>
                  <a:srgbClr val="000000"/>
                </a:solidFill>
                <a:latin typeface="Metropolis"/>
              </a:rPr>
              <a:t>Ethereum was conceived by Vitalik Buterin in 2013 as a Turing-complete programmable blockchain — a 'world computer' enabling any decentralized application to be built without permission, overcoming Bitcoin's intentionally limited scripting capabilities.</a:t>
            </a:r>
          </a:p>
          <a:p>
            <a:r>
              <a:rPr sz="1800" b="0">
                <a:solidFill>
                  <a:srgbClr val="000000"/>
                </a:solidFill>
                <a:latin typeface="Metropolis"/>
              </a:rPr>
              <a:t>Ethereum's architecture models the blockchain as a global state machine, using an account-based model with two account types (EOA and Contract), transactions as state transitions, and a Merkle Patricia Trie to cryptographically commit the world state in every block header.</a:t>
            </a:r>
          </a:p>
          <a:p>
            <a:r>
              <a:rPr sz="1800" b="0">
                <a:solidFill>
                  <a:srgbClr val="000000"/>
                </a:solidFill>
                <a:latin typeface="Metropolis"/>
              </a:rPr>
              <a:t>The EVM is a sandboxed, deterministic virtual machine executing smart contract bytecode identically across all nodes, ensuring global consensus on computation outcomes without relying on any trusted party.</a:t>
            </a:r>
          </a:p>
          <a:p>
            <a:r>
              <a:rPr sz="1800" b="0">
                <a:solidFill>
                  <a:srgbClr val="000000"/>
                </a:solidFill>
                <a:latin typeface="Metropolis"/>
              </a:rPr>
              <a:t>Ether serves as both native currency and computational fuel; EIP-1559's base fee burn mechanism introduced deflationary economics, with over 4 million ETH destroyed since August 2021 during periods of high network demand.</a:t>
            </a:r>
          </a:p>
          <a:p>
            <a:r>
              <a:rPr sz="1800" b="0">
                <a:solidFill>
                  <a:srgbClr val="000000"/>
                </a:solidFill>
                <a:latin typeface="Metropolis"/>
              </a:rPr>
              <a:t>Ethereum's DeFi ecosystem — Uniswap, Aave, MakerDAO, and hundreds of other protocols — demonstrates the transformative potential of programmable smart contracts, managing tens of billions of dollars through autonomous, always-on code.</a:t>
            </a:r>
          </a:p>
          <a:p>
            <a:r>
              <a:rPr sz="1800" b="0">
                <a:solidFill>
                  <a:srgbClr val="000000"/>
                </a:solidFill>
                <a:latin typeface="Metropolis"/>
              </a:rPr>
              <a:t>From the 2015 Frontier launch through The Merge and the ongoing Surge-Verge-Purge-Splurge roadmap, Ethereum has continuously evolved toward greater scalability, sustainability, and decentralization while maintaining the world's largest and most active smart contract developer ecosystem.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Ethereum's EVM achieves global determinism by prohibiting access to external data and randomness — how does this constraint shape the design of smart contracts, and what mechanisms (oracles, VRF) have been developed to work around it without sacrificing trustlessness?</a:t>
            </a:r>
          </a:p>
          <a:p>
            <a:r>
              <a:rPr sz="1800" b="0">
                <a:solidFill>
                  <a:srgbClr val="000000"/>
                </a:solidFill>
                <a:latin typeface="Metropolis"/>
              </a:rPr>
              <a:t>EIP-1559 introduced a base fee burn that can make ETH deflationary — compare this monetary policy with Bitcoin's fixed 21-million supply cap and Ethereum's original inflationary issuance model, and evaluate which approach better supports long-term network security?</a:t>
            </a:r>
          </a:p>
          <a:p>
            <a:r>
              <a:rPr sz="1800" b="0">
                <a:solidFill>
                  <a:srgbClr val="000000"/>
                </a:solidFill>
                <a:latin typeface="Metropolis"/>
              </a:rPr>
              <a:t>Ethereum has chosen a roadmap centered on Layer 2 Rollups for scaling rather than increasing mainnet block size or throughput — what are the architectural trade-offs of this approach compared to monolithic high-throughput chains like Solana, and which strategy do you believe is more sustainable at global scale?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Buterin, V. (2014). Ethereum: A Next-Generation Smart Contract and Decentralized Application Platform. Ethereum White Paper. https://ethereum.org/en/whitepaper/</a:t>
            </a:r>
          </a:p>
          <a:p>
            <a:r>
              <a:rPr sz="1800" b="0">
                <a:solidFill>
                  <a:srgbClr val="000000"/>
                </a:solidFill>
                <a:latin typeface="Metropolis"/>
              </a:rPr>
              <a:t>Wood, G. (2014). Ethereum: A Secure Decentralised Generalised Transaction Ledger (Yellow Paper). https://ethereum.github.io/yellowpaper/paper.pdf</a:t>
            </a:r>
          </a:p>
          <a:p>
            <a:r>
              <a:rPr sz="1800" b="0">
                <a:solidFill>
                  <a:srgbClr val="000000"/>
                </a:solidFill>
                <a:latin typeface="Metropolis"/>
              </a:rPr>
              <a:t>Antonopoulos, A. M., &amp; Wood, G. (2018). Mastering Ethereum: Building Smart Contracts and DApps. O'Reilly Media.</a:t>
            </a:r>
          </a:p>
          <a:p>
            <a:r>
              <a:rPr sz="1800" b="0">
                <a:solidFill>
                  <a:srgbClr val="000000"/>
                </a:solidFill>
                <a:latin typeface="Metropolis"/>
              </a:rPr>
              <a:t>Buterin, V. et al. (2019). EIP-1559: Fee Market Change for ETH 1.0 Chain. Ethereum Improvement Proposals. https://eips.ethereum.org/EIPS/eip-1559</a:t>
            </a:r>
          </a:p>
          <a:p>
            <a:r>
              <a:rPr sz="1800" b="0">
                <a:solidFill>
                  <a:srgbClr val="000000"/>
                </a:solidFill>
                <a:latin typeface="Metropolis"/>
              </a:rPr>
              <a:t>Ethereum Foundation (2022). The Merge: Ethereum's Transition to Proof-of-Stake. https://ethereum.org/en/upgrades/merge/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Soft &amp; Hard Fork</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lstStyle/>
          <a:p>
            <a:r>
              <a:rPr sz="1800" b="0">
                <a:solidFill>
                  <a:srgbClr val="000000"/>
                </a:solidFill>
                <a:latin typeface="Metropolis"/>
              </a:rPr>
              <a:t>Understand the concept of a blockchain fork and explain why protocol upgrades or disagreements lead to chain splits.</a:t>
            </a:r>
          </a:p>
          <a:p>
            <a:r>
              <a:rPr sz="1800" b="0">
                <a:solidFill>
                  <a:srgbClr val="000000"/>
                </a:solidFill>
                <a:latin typeface="Metropolis"/>
              </a:rPr>
              <a:t>Differentiate between soft forks and hard forks in terms of backward compatibility, network behavior, and upgrade requirements.</a:t>
            </a:r>
          </a:p>
          <a:p>
            <a:r>
              <a:rPr sz="1800" b="0">
                <a:solidFill>
                  <a:srgbClr val="000000"/>
                </a:solidFill>
                <a:latin typeface="Metropolis"/>
              </a:rPr>
              <a:t>Analyze the technical mechanisms through which soft forks enforce new rules without splitting the network permanently.</a:t>
            </a:r>
          </a:p>
          <a:p>
            <a:r>
              <a:rPr sz="1800" b="0">
                <a:solidFill>
                  <a:srgbClr val="000000"/>
                </a:solidFill>
                <a:latin typeface="Metropolis"/>
              </a:rPr>
              <a:t>Evaluate the social, economic, and security implications of hard forks using real-world blockchain case studies.</a:t>
            </a:r>
          </a:p>
          <a:p>
            <a:r>
              <a:rPr sz="1800" b="0">
                <a:solidFill>
                  <a:srgbClr val="000000"/>
                </a:solidFill>
                <a:latin typeface="Metropolis"/>
              </a:rPr>
              <a:t>Describe notable historical forks including Bitcoin SegWit, Bitcoin Cash, and Ethereum Classic and their outcomes.</a:t>
            </a:r>
          </a:p>
          <a:p>
            <a:r>
              <a:rPr sz="1800" b="0">
                <a:solidFill>
                  <a:srgbClr val="000000"/>
                </a:solidFill>
                <a:latin typeface="Metropolis"/>
              </a:rPr>
              <a:t>Apply understanding of fork governance to assess how decentralized communities make protocol-level decisions.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Introduction to Blockchain Forks</a:t>
            </a:r>
          </a:p>
        </p:txBody>
      </p:sp>
      <p:sp>
        <p:nvSpPr>
          <p:cNvPr id="3" name="Content Placeholder 2"/>
          <p:cNvSpPr>
            <a:spLocks noGrp="1"/>
          </p:cNvSpPr>
          <p:nvPr>
            <p:ph idx="1"/>
          </p:nvPr>
        </p:nvSpPr>
        <p:spPr/>
        <p:txBody>
          <a:bodyPr/>
          <a:lstStyle/>
          <a:p>
            <a:r>
              <a:rPr sz="1800" b="0">
                <a:solidFill>
                  <a:srgbClr val="000000"/>
                </a:solidFill>
                <a:latin typeface="Metropolis"/>
              </a:rPr>
              <a:t>A blockchain fork occurs when the protocol rules of a network are changed, causing nodes to follow different versions of the chain simultaneously.</a:t>
            </a:r>
          </a:p>
          <a:p>
            <a:r>
              <a:rPr sz="1800" b="0">
                <a:solidFill>
                  <a:srgbClr val="000000"/>
                </a:solidFill>
                <a:latin typeface="Metropolis"/>
              </a:rPr>
              <a:t>Forks arise from software bugs, security vulnerabilities, ideological disagreements among developers, or planned protocol upgrades.</a:t>
            </a:r>
          </a:p>
          <a:p>
            <a:r>
              <a:rPr sz="1800" b="0">
                <a:solidFill>
                  <a:srgbClr val="000000"/>
                </a:solidFill>
                <a:latin typeface="Metropolis"/>
              </a:rPr>
              <a:t>In a decentralized network with no central authority, all participants must voluntarily adopt new rules, making upgrade coordination a governance challenge.</a:t>
            </a:r>
          </a:p>
          <a:p>
            <a:r>
              <a:rPr sz="1800" b="0">
                <a:solidFill>
                  <a:srgbClr val="000000"/>
                </a:solidFill>
                <a:latin typeface="Metropolis"/>
              </a:rPr>
              <a:t>Forks can be temporary (accidental divergence quickly resolved) or permanent (resulting in two separate, independent blockchains).</a:t>
            </a:r>
          </a:p>
          <a:p>
            <a:r>
              <a:rPr sz="1800" b="0">
                <a:solidFill>
                  <a:srgbClr val="000000"/>
                </a:solidFill>
                <a:latin typeface="Metropolis"/>
              </a:rPr>
              <a:t>Understanding forks is essential for blockchain architects, as they directly impact network security, token economics, and community trust.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Introduction to Blockchain Technology</a:t>
            </a:r>
          </a:p>
        </p:txBody>
      </p:sp>
      <p:sp>
        <p:nvSpPr>
          <p:cNvPr id="3" name="Content Placeholder 2"/>
          <p:cNvSpPr>
            <a:spLocks noGrp="1"/>
          </p:cNvSpPr>
          <p:nvPr>
            <p:ph idx="1"/>
          </p:nvPr>
        </p:nvSpPr>
        <p:spPr/>
        <p:txBody>
          <a:bodyPr/>
          <a:lstStyle/>
          <a:p>
            <a:r>
              <a:rPr sz="1800" b="0">
                <a:solidFill>
                  <a:srgbClr val="000000"/>
                </a:solidFill>
                <a:latin typeface="Metropolis"/>
              </a:rPr>
              <a:t>A blockchain is a decentralized, distributed digital ledger that records transactions across a network of computers in a tamper-resistant manner.</a:t>
            </a:r>
          </a:p>
          <a:p>
            <a:r>
              <a:rPr sz="1800" b="0">
                <a:solidFill>
                  <a:srgbClr val="000000"/>
                </a:solidFill>
                <a:latin typeface="Metropolis"/>
              </a:rPr>
              <a:t>Each block contains a cryptographic hash of the previous block, a timestamp, and transaction data, forming an immutable chain.</a:t>
            </a:r>
          </a:p>
          <a:p>
            <a:r>
              <a:rPr sz="1800" b="0">
                <a:solidFill>
                  <a:srgbClr val="000000"/>
                </a:solidFill>
                <a:latin typeface="Metropolis"/>
              </a:rPr>
              <a:t>Blockchain eliminates the need for a central authority by using consensus mechanisms to validate and agree on the state of the ledger.</a:t>
            </a:r>
          </a:p>
          <a:p>
            <a:r>
              <a:rPr sz="1800" b="0">
                <a:solidFill>
                  <a:srgbClr val="000000"/>
                </a:solidFill>
                <a:latin typeface="Metropolis"/>
              </a:rPr>
              <a:t>The technology was originally introduced by Satoshi Nakamoto in 2008 as the underlying infrastructure for Bitcoin cryptocurrency.</a:t>
            </a:r>
          </a:p>
          <a:p>
            <a:r>
              <a:rPr sz="1800" b="0">
                <a:solidFill>
                  <a:srgbClr val="000000"/>
                </a:solidFill>
                <a:latin typeface="Metropolis"/>
              </a:rPr>
              <a:t>Key properties include decentralization, transparency, immutability, and security through cryptographic proof.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Soft Fork — Backward-Compatible Protocol Upgrade</a:t>
            </a:r>
          </a:p>
        </p:txBody>
      </p:sp>
      <p:sp>
        <p:nvSpPr>
          <p:cNvPr id="3" name="Content Placeholder 2"/>
          <p:cNvSpPr>
            <a:spLocks noGrp="1"/>
          </p:cNvSpPr>
          <p:nvPr>
            <p:ph idx="1"/>
          </p:nvPr>
        </p:nvSpPr>
        <p:spPr/>
        <p:txBody>
          <a:bodyPr/>
          <a:lstStyle/>
          <a:p>
            <a:r>
              <a:rPr sz="1800" b="0">
                <a:solidFill>
                  <a:srgbClr val="000000"/>
                </a:solidFill>
                <a:latin typeface="Metropolis"/>
              </a:rPr>
              <a:t>A soft fork is a protocol change that is backward compatible — upgraded nodes enforce stricter rules, but old nodes still accept the new blocks as valid.</a:t>
            </a:r>
          </a:p>
          <a:p>
            <a:r>
              <a:rPr sz="1800" b="0">
                <a:solidFill>
                  <a:srgbClr val="000000"/>
                </a:solidFill>
                <a:latin typeface="Metropolis"/>
              </a:rPr>
              <a:t>Non-upgraded (old) nodes continue to operate and validate transactions, though they may accept blocks that upgraded nodes would reject.</a:t>
            </a:r>
          </a:p>
          <a:p>
            <a:r>
              <a:rPr sz="1800" b="0">
                <a:solidFill>
                  <a:srgbClr val="000000"/>
                </a:solidFill>
                <a:latin typeface="Metropolis"/>
              </a:rPr>
              <a:t>Soft forks require only a majority of mining hash power (or stake) to adopt the new rules; the chain does not permanently split if adoption succeeds.</a:t>
            </a:r>
          </a:p>
          <a:p>
            <a:r>
              <a:rPr sz="1800" b="0">
                <a:solidFill>
                  <a:srgbClr val="000000"/>
                </a:solidFill>
                <a:latin typeface="Metropolis"/>
              </a:rPr>
              <a:t>Activation mechanisms include Miner Signaling (BIP9), User-Activated Soft Fork (UASF), and Speedy Trial, each reflecting different governance philosophies.</a:t>
            </a:r>
          </a:p>
          <a:p>
            <a:r>
              <a:rPr sz="1800" b="0">
                <a:solidFill>
                  <a:srgbClr val="000000"/>
                </a:solidFill>
                <a:latin typeface="Metropolis"/>
              </a:rPr>
              <a:t>Common use cases for soft forks include adding new transaction types, tightening validation rules, or introducing new scripting opcodes.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Hard Fork — Non-Backward-Compatible Protocol Change</a:t>
            </a:r>
          </a:p>
        </p:txBody>
      </p:sp>
      <p:sp>
        <p:nvSpPr>
          <p:cNvPr id="3" name="Content Placeholder 2"/>
          <p:cNvSpPr>
            <a:spLocks noGrp="1"/>
          </p:cNvSpPr>
          <p:nvPr>
            <p:ph idx="1"/>
          </p:nvPr>
        </p:nvSpPr>
        <p:spPr/>
        <p:txBody>
          <a:bodyPr/>
          <a:lstStyle/>
          <a:p>
            <a:r>
              <a:rPr sz="1800" b="0">
                <a:solidFill>
                  <a:srgbClr val="000000"/>
                </a:solidFill>
                <a:latin typeface="Metropolis"/>
              </a:rPr>
              <a:t>A hard fork is a protocol change that is not backward compatible — blocks valid under new rules are rejected by old nodes, causing a permanent chain split.</a:t>
            </a:r>
          </a:p>
          <a:p>
            <a:r>
              <a:rPr sz="1800" b="0">
                <a:solidFill>
                  <a:srgbClr val="000000"/>
                </a:solidFill>
                <a:latin typeface="Metropolis"/>
              </a:rPr>
              <a:t>All nodes and miners must upgrade to the new software version to stay on the intended chain; non-upgraders remain on the old chain as a separate network.</a:t>
            </a:r>
          </a:p>
          <a:p>
            <a:r>
              <a:rPr sz="1800" b="0">
                <a:solidFill>
                  <a:srgbClr val="000000"/>
                </a:solidFill>
                <a:latin typeface="Metropolis"/>
              </a:rPr>
              <a:t>Hard forks result in two independent blockchains sharing identical transaction history up to the fork block, after which they diverge permanently.</a:t>
            </a:r>
          </a:p>
          <a:p>
            <a:r>
              <a:rPr sz="1800" b="0">
                <a:solidFill>
                  <a:srgbClr val="000000"/>
                </a:solidFill>
                <a:latin typeface="Metropolis"/>
              </a:rPr>
              <a:t>They are used for major protocol changes such as altering block size limits, changing consensus algorithms, or reversing fraudulent transactions.</a:t>
            </a:r>
          </a:p>
          <a:p>
            <a:r>
              <a:rPr sz="1800" b="0">
                <a:solidFill>
                  <a:srgbClr val="000000"/>
                </a:solidFill>
                <a:latin typeface="Metropolis"/>
              </a:rPr>
              <a:t>Hard forks require strong community coordination and consensus; disagreements lead to two competing chains with separate tokens and ecosystems.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Technical Comparison — Soft Fork vs Hard Fork</a:t>
            </a:r>
          </a:p>
        </p:txBody>
      </p:sp>
      <p:sp>
        <p:nvSpPr>
          <p:cNvPr id="3" name="Content Placeholder 2"/>
          <p:cNvSpPr>
            <a:spLocks noGrp="1"/>
          </p:cNvSpPr>
          <p:nvPr>
            <p:ph idx="1"/>
          </p:nvPr>
        </p:nvSpPr>
        <p:spPr/>
        <p:txBody>
          <a:bodyPr/>
          <a:lstStyle/>
          <a:p>
            <a:r>
              <a:rPr sz="1800" b="0">
                <a:solidFill>
                  <a:srgbClr val="000000"/>
                </a:solidFill>
                <a:latin typeface="Metropolis"/>
              </a:rPr>
              <a:t>Backward Compatibility: Soft forks are backward compatible (old nodes still function); hard forks break compatibility and require mandatory upgrades.</a:t>
            </a:r>
          </a:p>
          <a:p>
            <a:r>
              <a:rPr sz="1800" b="0">
                <a:solidFill>
                  <a:srgbClr val="000000"/>
                </a:solidFill>
                <a:latin typeface="Metropolis"/>
              </a:rPr>
              <a:t>Chain Split Risk: Soft forks avoid permanent splits if majority hash power upgrades; hard forks always create two chains unless near-unanimous adoption occurs.</a:t>
            </a:r>
          </a:p>
          <a:p>
            <a:r>
              <a:rPr sz="1800" b="0">
                <a:solidFill>
                  <a:srgbClr val="000000"/>
                </a:solidFill>
                <a:latin typeface="Metropolis"/>
              </a:rPr>
              <a:t>Rule Direction: Soft forks tighten existing rules (subset of previously valid blocks remain valid); hard forks loosen or fundamentally change rules (new block types emerge).</a:t>
            </a:r>
          </a:p>
          <a:p>
            <a:r>
              <a:rPr sz="1800" b="0">
                <a:solidFill>
                  <a:srgbClr val="000000"/>
                </a:solidFill>
                <a:latin typeface="Metropolis"/>
              </a:rPr>
              <a:t>Upgrade Urgency: Soft forks allow gradual adoption with lower risk; hard forks require synchronized, simultaneous upgrades across the entire network.</a:t>
            </a:r>
          </a:p>
          <a:p>
            <a:r>
              <a:rPr sz="1800" b="0">
                <a:solidFill>
                  <a:srgbClr val="000000"/>
                </a:solidFill>
                <a:latin typeface="Metropolis"/>
              </a:rPr>
              <a:t>Security Implications: Hard forks split hash power or stake between two chains, potentially making both chains more vulnerable to 51% attacks post-fork.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Real-World Example: Bitcoin SegWit Soft Fork and Bitcoin Cash Hard Fork</a:t>
            </a:r>
          </a:p>
        </p:txBody>
      </p:sp>
      <p:sp>
        <p:nvSpPr>
          <p:cNvPr id="3" name="Content Placeholder 2"/>
          <p:cNvSpPr>
            <a:spLocks noGrp="1"/>
          </p:cNvSpPr>
          <p:nvPr>
            <p:ph idx="1"/>
          </p:nvPr>
        </p:nvSpPr>
        <p:spPr/>
        <p:txBody>
          <a:bodyPr/>
          <a:lstStyle/>
          <a:p>
            <a:r>
              <a:rPr sz="1800" b="0">
                <a:solidFill>
                  <a:srgbClr val="000000"/>
                </a:solidFill>
                <a:latin typeface="Metropolis"/>
              </a:rPr>
              <a:t>Segregated Witness (SegWit), activated on Bitcoin in August 2017, was a soft fork that restructured transaction data to fix transaction malleability and increase effective block capacity.</a:t>
            </a:r>
          </a:p>
          <a:p>
            <a:r>
              <a:rPr sz="1800" b="0">
                <a:solidFill>
                  <a:srgbClr val="000000"/>
                </a:solidFill>
                <a:latin typeface="Metropolis"/>
              </a:rPr>
              <a:t>SegWit moved witness data (signatures) outside the base transaction block, effectively increasing throughput without changing the 1MB base block size limit.</a:t>
            </a:r>
          </a:p>
          <a:p>
            <a:r>
              <a:rPr sz="1800" b="0">
                <a:solidFill>
                  <a:srgbClr val="000000"/>
                </a:solidFill>
                <a:latin typeface="Metropolis"/>
              </a:rPr>
              <a:t>A faction of miners and developers opposed SegWit and instead preferred simply increasing the block size; this disagreement led to a hard fork on August 1, 2017.</a:t>
            </a:r>
          </a:p>
          <a:p>
            <a:r>
              <a:rPr sz="1800" b="0">
                <a:solidFill>
                  <a:srgbClr val="000000"/>
                </a:solidFill>
                <a:latin typeface="Metropolis"/>
              </a:rPr>
              <a:t>Bitcoin Cash (BCH) was created via this hard fork with an 8MB block size limit, resulting in two separate chains — Bitcoin (BTC) and Bitcoin Cash (BCH) — each with its own community.</a:t>
            </a:r>
          </a:p>
          <a:p>
            <a:r>
              <a:rPr sz="1800" b="0">
                <a:solidFill>
                  <a:srgbClr val="000000"/>
                </a:solidFill>
                <a:latin typeface="Metropolis"/>
              </a:rPr>
              <a:t>This case illustrates how technical disagreements combined with economic incentives can permanently fracture a blockchain community despite shared origins.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Real-World Example: Ethereum DAO Hack and Ethereum Classic Hard Fork</a:t>
            </a:r>
          </a:p>
        </p:txBody>
      </p:sp>
      <p:sp>
        <p:nvSpPr>
          <p:cNvPr id="3" name="Content Placeholder 2"/>
          <p:cNvSpPr>
            <a:spLocks noGrp="1"/>
          </p:cNvSpPr>
          <p:nvPr>
            <p:ph idx="1"/>
          </p:nvPr>
        </p:nvSpPr>
        <p:spPr/>
        <p:txBody>
          <a:bodyPr/>
          <a:lstStyle/>
          <a:p>
            <a:r>
              <a:rPr sz="1800" b="0">
                <a:solidFill>
                  <a:srgbClr val="000000"/>
                </a:solidFill>
                <a:latin typeface="Metropolis"/>
              </a:rPr>
              <a:t>In June 2016, the DAO (Decentralized Autonomous Organization) smart contract on Ethereum was exploited, draining approximately 3.6 million ETH (worth ~$60M at the time).</a:t>
            </a:r>
          </a:p>
          <a:p>
            <a:r>
              <a:rPr sz="1800" b="0">
                <a:solidFill>
                  <a:srgbClr val="000000"/>
                </a:solidFill>
                <a:latin typeface="Metropolis"/>
              </a:rPr>
              <a:t>The Ethereum community faced a dilemma: allow the theft to stand (immutability principle) or hard fork the chain to reverse the malicious transactions.</a:t>
            </a:r>
          </a:p>
          <a:p>
            <a:r>
              <a:rPr sz="1800" b="0">
                <a:solidFill>
                  <a:srgbClr val="000000"/>
                </a:solidFill>
                <a:latin typeface="Metropolis"/>
              </a:rPr>
              <a:t>The majority chose to hard fork at block 1,920,000, effectively returning the stolen funds to investors — this chain became Ethereum (ETH).</a:t>
            </a:r>
          </a:p>
          <a:p>
            <a:r>
              <a:rPr sz="1800" b="0">
                <a:solidFill>
                  <a:srgbClr val="000000"/>
                </a:solidFill>
                <a:latin typeface="Metropolis"/>
              </a:rPr>
              <a:t>A minority rejected the fork on philosophical grounds, believing blockchains must be immutable regardless of outcome — they continued the original chain as Ethereum Classic (ETC).</a:t>
            </a:r>
          </a:p>
          <a:p>
            <a:r>
              <a:rPr sz="1800" b="0">
                <a:solidFill>
                  <a:srgbClr val="000000"/>
                </a:solidFill>
                <a:latin typeface="Metropolis"/>
              </a:rPr>
              <a:t>This case sparked global debate about blockchain governance, the meaning of immutability, and whether social consensus can override cryptographic finality.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Fork Governance, Risks, and Future Considerations</a:t>
            </a:r>
          </a:p>
        </p:txBody>
      </p:sp>
      <p:sp>
        <p:nvSpPr>
          <p:cNvPr id="3" name="Content Placeholder 2"/>
          <p:cNvSpPr>
            <a:spLocks noGrp="1"/>
          </p:cNvSpPr>
          <p:nvPr>
            <p:ph idx="1"/>
          </p:nvPr>
        </p:nvSpPr>
        <p:spPr/>
        <p:txBody>
          <a:bodyPr/>
          <a:lstStyle/>
          <a:p>
            <a:r>
              <a:rPr sz="1800" b="0">
                <a:solidFill>
                  <a:srgbClr val="000000"/>
                </a:solidFill>
                <a:latin typeface="Metropolis"/>
              </a:rPr>
              <a:t>Blockchain governance — the process by which protocol changes are proposed, debated, and activated — is a critical unsolved challenge in decentralized systems.</a:t>
            </a:r>
          </a:p>
          <a:p>
            <a:r>
              <a:rPr sz="1800" b="0">
                <a:solidFill>
                  <a:srgbClr val="000000"/>
                </a:solidFill>
                <a:latin typeface="Metropolis"/>
              </a:rPr>
              <a:t>On-chain governance models (Tezos, Polkadot) allow stakeholders to vote directly on protocol changes, reducing the risk of contentious hard forks.</a:t>
            </a:r>
          </a:p>
          <a:p>
            <a:r>
              <a:rPr sz="1800" b="0">
                <a:solidFill>
                  <a:srgbClr val="000000"/>
                </a:solidFill>
                <a:latin typeface="Metropolis"/>
              </a:rPr>
              <a:t>Replay attacks are a major risk after hard forks: a transaction valid on one chain may be replayed on the other; replay protection mechanisms (different chain IDs) mitigate this.</a:t>
            </a:r>
          </a:p>
          <a:p>
            <a:r>
              <a:rPr sz="1800" b="0">
                <a:solidFill>
                  <a:srgbClr val="000000"/>
                </a:solidFill>
                <a:latin typeface="Metropolis"/>
              </a:rPr>
              <a:t>Hash power or stake fragmentation after a hard fork weakens both resulting chains, lowering the cost of 51% attacks and increasing security vulnerabilities.</a:t>
            </a:r>
          </a:p>
          <a:p>
            <a:r>
              <a:rPr sz="1800" b="0">
                <a:solidFill>
                  <a:srgbClr val="000000"/>
                </a:solidFill>
                <a:latin typeface="Metropolis"/>
              </a:rPr>
              <a:t>As blockchain networks mature, the trend is toward more structured governance frameworks, testnets, and formal verification to reduce the frequency and risk of contentious forks.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A blockchain fork is a protocol rule change that causes nodes to follow different versions of the chain, arising from upgrades, bugs, or community disagreements.</a:t>
            </a:r>
          </a:p>
          <a:p>
            <a:r>
              <a:rPr sz="1800" b="0">
                <a:solidFill>
                  <a:srgbClr val="000000"/>
                </a:solidFill>
                <a:latin typeface="Metropolis"/>
              </a:rPr>
              <a:t>Soft forks are backward-compatible changes enforced by a majority of miners or validators; they avoid permanent chain splits and allow gradual network adoption.</a:t>
            </a:r>
          </a:p>
          <a:p>
            <a:r>
              <a:rPr sz="1800" b="0">
                <a:solidFill>
                  <a:srgbClr val="000000"/>
                </a:solidFill>
                <a:latin typeface="Metropolis"/>
              </a:rPr>
              <a:t>Hard forks are non-backward-compatible changes that permanently split the blockchain into two independent chains, each requiring full community migration.</a:t>
            </a:r>
          </a:p>
          <a:p>
            <a:r>
              <a:rPr sz="1800" b="0">
                <a:solidFill>
                  <a:srgbClr val="000000"/>
                </a:solidFill>
                <a:latin typeface="Metropolis"/>
              </a:rPr>
              <a:t>Bitcoin's SegWit soft fork and Bitcoin Cash hard fork demonstrate how technical scaling debates can fracture a blockchain network into competing ecosystems.</a:t>
            </a:r>
          </a:p>
          <a:p>
            <a:r>
              <a:rPr sz="1800" b="0">
                <a:solidFill>
                  <a:srgbClr val="000000"/>
                </a:solidFill>
                <a:latin typeface="Metropolis"/>
              </a:rPr>
              <a:t>Ethereum's response to the DAO hack via a contentious hard fork gave rise to Ethereum Classic, highlighting the tension between immutability and community governance.</a:t>
            </a:r>
          </a:p>
          <a:p>
            <a:r>
              <a:rPr sz="1800" b="0">
                <a:solidFill>
                  <a:srgbClr val="000000"/>
                </a:solidFill>
                <a:latin typeface="Metropolis"/>
              </a:rPr>
              <a:t>Effective fork governance, replay protection, and on-chain voting mechanisms are essential tools for managing protocol evolution in decentralized blockchain networks.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Why is a soft fork considered less risky than a hard fork for a blockchain network, and under what circumstances might a soft fork still cause a permanent chain split?</a:t>
            </a:r>
          </a:p>
          <a:p>
            <a:r>
              <a:rPr sz="1800" b="0">
                <a:solidFill>
                  <a:srgbClr val="000000"/>
                </a:solidFill>
                <a:latin typeface="Metropolis"/>
              </a:rPr>
              <a:t>How did the Ethereum DAO hard fork challenge the foundational principle of blockchain immutability, and what does this reveal about the role of social consensus in decentralized systems?</a:t>
            </a:r>
          </a:p>
          <a:p>
            <a:r>
              <a:rPr sz="1800" b="0">
                <a:solidFill>
                  <a:srgbClr val="000000"/>
                </a:solidFill>
                <a:latin typeface="Metropolis"/>
              </a:rPr>
              <a:t>What governance mechanisms can blockchain networks adopt to reduce the likelihood of contentious hard forks while still enabling meaningful protocol upgrades?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Antonopoulos, A. M. (2017). Mastering Bitcoin: Programming the Open Blockchain (2nd ed.). O'Reilly Media.</a:t>
            </a:r>
          </a:p>
          <a:p>
            <a:r>
              <a:rPr sz="1800" b="0">
                <a:solidFill>
                  <a:srgbClr val="000000"/>
                </a:solidFill>
                <a:latin typeface="Metropolis"/>
              </a:rPr>
              <a:t>Buterin, V. (2016). CRITICAL UPDATE Re: DAO Vulnerability. Ethereum Foundation Blog. Retrieved from https://blog.ethereum.org/2016/06/17/critical-update-re-dao-vulnerability</a:t>
            </a:r>
          </a:p>
          <a:p>
            <a:r>
              <a:rPr sz="1800" b="0">
                <a:solidFill>
                  <a:srgbClr val="000000"/>
                </a:solidFill>
                <a:latin typeface="Metropolis"/>
              </a:rPr>
              <a:t>Bitcoin Wiki. (2023). Segregated Witness. Retrieved from https://en.bitcoin.it/wiki/Segregated_Witness</a:t>
            </a:r>
          </a:p>
          <a:p>
            <a:r>
              <a:rPr sz="1800" b="0">
                <a:solidFill>
                  <a:srgbClr val="000000"/>
                </a:solidFill>
                <a:latin typeface="Metropolis"/>
              </a:rPr>
              <a:t>Bano, S., Sonnino, A., Al-Bassam, M., Azouvi, S., McCorry, P., Meiklejohn, S., &amp; Danezis, G. (2019). SoK: Consensus in the Age of Blockchains. Proceedings of the ACM AFT Conference.</a:t>
            </a:r>
          </a:p>
          <a:p>
            <a:r>
              <a:rPr sz="1800" b="0">
                <a:solidFill>
                  <a:srgbClr val="000000"/>
                </a:solidFill>
                <a:latin typeface="Metropolis"/>
              </a:rPr>
              <a:t>Zamfir, V. (2017). Against On-Chain Governance. Medium. Retrieved from https://medium.com/@Vlad_Zamfir/against-on-chain-governance-a4ceacd040ca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Core Components of a Blockchain Network</a:t>
            </a:r>
          </a:p>
        </p:txBody>
      </p:sp>
      <p:sp>
        <p:nvSpPr>
          <p:cNvPr id="3" name="Content Placeholder 2"/>
          <p:cNvSpPr>
            <a:spLocks noGrp="1"/>
          </p:cNvSpPr>
          <p:nvPr>
            <p:ph idx="1"/>
          </p:nvPr>
        </p:nvSpPr>
        <p:spPr/>
        <p:txBody>
          <a:bodyPr/>
          <a:lstStyle/>
          <a:p>
            <a:r>
              <a:rPr sz="1800" b="0">
                <a:solidFill>
                  <a:srgbClr val="000000"/>
                </a:solidFill>
                <a:latin typeface="Metropolis"/>
              </a:rPr>
              <a:t>Nodes are individual computers participating in the blockchain network; each node maintains a copy of the entire distributed ledger.</a:t>
            </a:r>
          </a:p>
          <a:p>
            <a:r>
              <a:rPr sz="1800" b="0">
                <a:solidFill>
                  <a:srgbClr val="000000"/>
                </a:solidFill>
                <a:latin typeface="Metropolis"/>
              </a:rPr>
              <a:t>A Block is the fundamental unit of storage, containing a block header (hash, nonce, Merkle root, timestamp) and a list of transactions.</a:t>
            </a:r>
          </a:p>
          <a:p>
            <a:r>
              <a:rPr sz="1800" b="0">
                <a:solidFill>
                  <a:srgbClr val="000000"/>
                </a:solidFill>
                <a:latin typeface="Metropolis"/>
              </a:rPr>
              <a:t>The Chain links blocks sequentially using cryptographic hashes; altering any block invalidates all subsequent blocks.</a:t>
            </a:r>
          </a:p>
          <a:p>
            <a:r>
              <a:rPr sz="1800" b="0">
                <a:solidFill>
                  <a:srgbClr val="000000"/>
                </a:solidFill>
                <a:latin typeface="Metropolis"/>
              </a:rPr>
              <a:t>The Peer-to-Peer (P2P) Network enables direct communication between nodes without a centralized server or intermediary.</a:t>
            </a:r>
          </a:p>
          <a:p>
            <a:r>
              <a:rPr sz="1800" b="0">
                <a:solidFill>
                  <a:srgbClr val="000000"/>
                </a:solidFill>
                <a:latin typeface="Metropolis"/>
              </a:rPr>
              <a:t>Wallets and addresses derived from public-private key pairs allow users to sign and authorize transactions on the network.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Private and Public Blockchain</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lstStyle/>
          <a:p>
            <a:r>
              <a:rPr sz="1800" b="0">
                <a:solidFill>
                  <a:srgbClr val="000000"/>
                </a:solidFill>
                <a:latin typeface="Metropolis"/>
              </a:rPr>
              <a:t>Understand the fundamental distinctions between public and private blockchain networks in terms of access control and governance.</a:t>
            </a:r>
          </a:p>
          <a:p>
            <a:r>
              <a:rPr sz="1800" b="0">
                <a:solidFill>
                  <a:srgbClr val="000000"/>
                </a:solidFill>
                <a:latin typeface="Metropolis"/>
              </a:rPr>
              <a:t>Analyze the architectural differences in consensus mechanisms, node participation, and data visibility across blockchain types.</a:t>
            </a:r>
          </a:p>
          <a:p>
            <a:r>
              <a:rPr sz="1800" b="0">
                <a:solidFill>
                  <a:srgbClr val="000000"/>
                </a:solidFill>
                <a:latin typeface="Metropolis"/>
              </a:rPr>
              <a:t>Evaluate the trade-offs between decentralization, scalability, privacy, and security in public versus private blockchains.</a:t>
            </a:r>
          </a:p>
          <a:p>
            <a:r>
              <a:rPr sz="1800" b="0">
                <a:solidFill>
                  <a:srgbClr val="000000"/>
                </a:solidFill>
                <a:latin typeface="Metropolis"/>
              </a:rPr>
              <a:t>Describe the characteristics and use cases of consortium blockchains as a hybrid model between public and private networks.</a:t>
            </a:r>
          </a:p>
          <a:p>
            <a:r>
              <a:rPr sz="1800" b="0">
                <a:solidFill>
                  <a:srgbClr val="000000"/>
                </a:solidFill>
                <a:latin typeface="Metropolis"/>
              </a:rPr>
              <a:t>Apply knowledge of blockchain types to select the most appropriate architecture for given enterprise or decentralized application scenarios.</a:t>
            </a:r>
          </a:p>
          <a:p>
            <a:r>
              <a:rPr sz="1800" b="0">
                <a:solidFill>
                  <a:srgbClr val="000000"/>
                </a:solidFill>
                <a:latin typeface="Metropolis"/>
              </a:rPr>
              <a:t>Examine real-world deployments of public blockchains (Bitcoin, Ethereum) and private blockchains (Hyperledger Fabric, Corda) across industries.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Introduction to Blockchain Network Types</a:t>
            </a:r>
          </a:p>
        </p:txBody>
      </p:sp>
      <p:sp>
        <p:nvSpPr>
          <p:cNvPr id="3" name="Content Placeholder 2"/>
          <p:cNvSpPr>
            <a:spLocks noGrp="1"/>
          </p:cNvSpPr>
          <p:nvPr>
            <p:ph idx="1"/>
          </p:nvPr>
        </p:nvSpPr>
        <p:spPr/>
        <p:txBody>
          <a:bodyPr/>
          <a:lstStyle/>
          <a:p>
            <a:r>
              <a:rPr sz="1800" b="0">
                <a:solidFill>
                  <a:srgbClr val="000000"/>
                </a:solidFill>
                <a:latin typeface="Metropolis"/>
              </a:rPr>
              <a:t>Blockchain networks are broadly categorized by their access control model: who can read data, submit transactions, and participate in consensus.</a:t>
            </a:r>
          </a:p>
          <a:p>
            <a:r>
              <a:rPr sz="1800" b="0">
                <a:solidFill>
                  <a:srgbClr val="000000"/>
                </a:solidFill>
                <a:latin typeface="Metropolis"/>
              </a:rPr>
              <a:t>Public blockchains are fully open and permissionless — anyone can join the network, validate transactions, and view the ledger without authorization.</a:t>
            </a:r>
          </a:p>
          <a:p>
            <a:r>
              <a:rPr sz="1800" b="0">
                <a:solidFill>
                  <a:srgbClr val="000000"/>
                </a:solidFill>
                <a:latin typeface="Metropolis"/>
              </a:rPr>
              <a:t>Private blockchains are permissioned — access is restricted to known, pre-approved participants governed by a central organization or consortium.</a:t>
            </a:r>
          </a:p>
          <a:p>
            <a:r>
              <a:rPr sz="1800" b="0">
                <a:solidFill>
                  <a:srgbClr val="000000"/>
                </a:solidFill>
                <a:latin typeface="Metropolis"/>
              </a:rPr>
              <a:t>Consortium blockchains represent a middle ground, governed collectively by a group of organizations rather than a single entity or the open public.</a:t>
            </a:r>
          </a:p>
          <a:p>
            <a:r>
              <a:rPr sz="1800" b="0">
                <a:solidFill>
                  <a:srgbClr val="000000"/>
                </a:solidFill>
                <a:latin typeface="Metropolis"/>
              </a:rPr>
              <a:t>Selecting the right blockchain type is a critical architectural decision that depends on the use case, trust requirements, regulatory environment, and performance needs.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Public Blockchain — Architecture and Characteristics</a:t>
            </a:r>
          </a:p>
        </p:txBody>
      </p:sp>
      <p:sp>
        <p:nvSpPr>
          <p:cNvPr id="3" name="Content Placeholder 2"/>
          <p:cNvSpPr>
            <a:spLocks noGrp="1"/>
          </p:cNvSpPr>
          <p:nvPr>
            <p:ph idx="1"/>
          </p:nvPr>
        </p:nvSpPr>
        <p:spPr/>
        <p:txBody>
          <a:bodyPr/>
          <a:lstStyle/>
          <a:p>
            <a:r>
              <a:rPr sz="1800" b="0">
                <a:solidFill>
                  <a:srgbClr val="000000"/>
                </a:solidFill>
                <a:latin typeface="Metropolis"/>
              </a:rPr>
              <a:t>Public blockchains are decentralized, permissionless networks where any node worldwide can join, read the ledger, submit transactions, and participate in consensus.</a:t>
            </a:r>
          </a:p>
          <a:p>
            <a:r>
              <a:rPr sz="1800" b="0">
                <a:solidFill>
                  <a:srgbClr val="000000"/>
                </a:solidFill>
                <a:latin typeface="Metropolis"/>
              </a:rPr>
              <a:t>They rely on cryptoeconomic incentives (mining rewards, staking rewards) to motivate honest participation from anonymous, untrusted participants.</a:t>
            </a:r>
          </a:p>
          <a:p>
            <a:r>
              <a:rPr sz="1800" b="0">
                <a:solidFill>
                  <a:srgbClr val="000000"/>
                </a:solidFill>
                <a:latin typeface="Metropolis"/>
              </a:rPr>
              <a:t>Consensus is achieved through open mechanisms such as Proof of Work (Bitcoin) or Proof of Stake (Ethereum), designed to tolerate adversarial actors.</a:t>
            </a:r>
          </a:p>
          <a:p>
            <a:r>
              <a:rPr sz="1800" b="0">
                <a:solidFill>
                  <a:srgbClr val="000000"/>
                </a:solidFill>
                <a:latin typeface="Metropolis"/>
              </a:rPr>
              <a:t>All transaction data is transparent and publicly verifiable by anyone; pseudonymity (not anonymity) is provided through cryptographic addresses.</a:t>
            </a:r>
          </a:p>
          <a:p>
            <a:r>
              <a:rPr sz="1800" b="0">
                <a:solidFill>
                  <a:srgbClr val="000000"/>
                </a:solidFill>
                <a:latin typeface="Metropolis"/>
              </a:rPr>
              <a:t>Public blockchains achieve maximum decentralization and censorship resistance but face challenges with throughput scalability and transaction finality speed.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Private Blockchain — Architecture and Characteristics</a:t>
            </a:r>
          </a:p>
        </p:txBody>
      </p:sp>
      <p:sp>
        <p:nvSpPr>
          <p:cNvPr id="3" name="Content Placeholder 2"/>
          <p:cNvSpPr>
            <a:spLocks noGrp="1"/>
          </p:cNvSpPr>
          <p:nvPr>
            <p:ph idx="1"/>
          </p:nvPr>
        </p:nvSpPr>
        <p:spPr/>
        <p:txBody>
          <a:bodyPr/>
          <a:lstStyle/>
          <a:p>
            <a:r>
              <a:rPr sz="1800" b="0">
                <a:solidFill>
                  <a:srgbClr val="000000"/>
                </a:solidFill>
                <a:latin typeface="Metropolis"/>
              </a:rPr>
              <a:t>Private blockchains are permissioned networks operated by a single organization; all participants are known, authenticated, and granted specific roles and access rights.</a:t>
            </a:r>
          </a:p>
          <a:p>
            <a:r>
              <a:rPr sz="1800" b="0">
                <a:solidFill>
                  <a:srgbClr val="000000"/>
                </a:solidFill>
                <a:latin typeface="Metropolis"/>
              </a:rPr>
              <a:t>Consensus is achieved through efficient Byzantine Fault Tolerant (BFT) protocols such as PBFT or Raft, enabling high throughput and near-instant transaction finality.</a:t>
            </a:r>
          </a:p>
          <a:p>
            <a:r>
              <a:rPr sz="1800" b="0">
                <a:solidFill>
                  <a:srgbClr val="000000"/>
                </a:solidFill>
                <a:latin typeface="Metropolis"/>
              </a:rPr>
              <a:t>Since all participants are trusted and identified, energy-intensive Proof of Work mining is unnecessary, resulting in significantly lower operational costs.</a:t>
            </a:r>
          </a:p>
          <a:p>
            <a:r>
              <a:rPr sz="1800" b="0">
                <a:solidFill>
                  <a:srgbClr val="000000"/>
                </a:solidFill>
                <a:latin typeface="Metropolis"/>
              </a:rPr>
              <a:t>Data visibility can be finely controlled — certain transactions or records can be shared only with authorized parties, offering strong confidentiality guarantees.</a:t>
            </a:r>
          </a:p>
          <a:p>
            <a:r>
              <a:rPr sz="1800" b="0">
                <a:solidFill>
                  <a:srgbClr val="000000"/>
                </a:solidFill>
                <a:latin typeface="Metropolis"/>
              </a:rPr>
              <a:t>Private blockchains sacrifice decentralization for performance and privacy, making them suitable for internal enterprise record-keeping and process automation.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Consortium Blockchain — Hybrid Governance Model</a:t>
            </a:r>
          </a:p>
        </p:txBody>
      </p:sp>
      <p:sp>
        <p:nvSpPr>
          <p:cNvPr id="3" name="Content Placeholder 2"/>
          <p:cNvSpPr>
            <a:spLocks noGrp="1"/>
          </p:cNvSpPr>
          <p:nvPr>
            <p:ph idx="1"/>
          </p:nvPr>
        </p:nvSpPr>
        <p:spPr/>
        <p:txBody>
          <a:bodyPr/>
          <a:lstStyle/>
          <a:p>
            <a:r>
              <a:rPr sz="1800" b="0">
                <a:solidFill>
                  <a:srgbClr val="000000"/>
                </a:solidFill>
                <a:latin typeface="Metropolis"/>
              </a:rPr>
              <a:t>A consortium blockchain is a semi-decentralized, permissioned network governed jointly by a pre-selected group of organizations rather than any single authority.</a:t>
            </a:r>
          </a:p>
          <a:p>
            <a:r>
              <a:rPr sz="1800" b="0">
                <a:solidFill>
                  <a:srgbClr val="000000"/>
                </a:solidFill>
                <a:latin typeface="Metropolis"/>
              </a:rPr>
              <a:t>Consensus is managed by designated validator nodes operated by member organizations; non-validator members may still read and submit transactions.</a:t>
            </a:r>
          </a:p>
          <a:p>
            <a:r>
              <a:rPr sz="1800" b="0">
                <a:solidFill>
                  <a:srgbClr val="000000"/>
                </a:solidFill>
                <a:latin typeface="Metropolis"/>
              </a:rPr>
              <a:t>This model distributes trust across multiple entities, reducing single points of failure while maintaining greater control than fully public networks.</a:t>
            </a:r>
          </a:p>
          <a:p>
            <a:r>
              <a:rPr sz="1800" b="0">
                <a:solidFill>
                  <a:srgbClr val="000000"/>
                </a:solidFill>
                <a:latin typeface="Metropolis"/>
              </a:rPr>
              <a:t>Consortium chains are ideal for industry collaborations where multiple competing firms must share data and workflows without fully trusting one another.</a:t>
            </a:r>
          </a:p>
          <a:p>
            <a:r>
              <a:rPr sz="1800" b="0">
                <a:solidFill>
                  <a:srgbClr val="000000"/>
                </a:solidFill>
                <a:latin typeface="Metropolis"/>
              </a:rPr>
              <a:t>Examples include R3 Corda for financial services, the Global Shipping Business Network (GSBN) for logistics, and the MediLedger Network for pharmaceutical supply chains.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Bitcoin and Ethereum as Public Blockchains</a:t>
            </a:r>
          </a:p>
        </p:txBody>
      </p:sp>
      <p:sp>
        <p:nvSpPr>
          <p:cNvPr id="3" name="Content Placeholder 2"/>
          <p:cNvSpPr>
            <a:spLocks noGrp="1"/>
          </p:cNvSpPr>
          <p:nvPr>
            <p:ph idx="1"/>
          </p:nvPr>
        </p:nvSpPr>
        <p:spPr/>
        <p:txBody>
          <a:bodyPr/>
          <a:lstStyle/>
          <a:p>
            <a:r>
              <a:rPr sz="1800" b="0">
                <a:solidFill>
                  <a:srgbClr val="000000"/>
                </a:solidFill>
                <a:latin typeface="Metropolis"/>
              </a:rPr>
              <a:t>Bitcoin operates as the world's largest public blockchain with over 15,000 active nodes globally, processing peer-to-peer financial transactions without any central bank.</a:t>
            </a:r>
          </a:p>
          <a:p>
            <a:r>
              <a:rPr sz="1800" b="0">
                <a:solidFill>
                  <a:srgbClr val="000000"/>
                </a:solidFill>
                <a:latin typeface="Metropolis"/>
              </a:rPr>
              <a:t>Ethereum's public blockchain hosts over 4,000 decentralized applications (dApps) including DeFi protocols, NFT marketplaces, and DAOs accessible to anyone worldwide.</a:t>
            </a:r>
          </a:p>
          <a:p>
            <a:r>
              <a:rPr sz="1800" b="0">
                <a:solidFill>
                  <a:srgbClr val="000000"/>
                </a:solidFill>
                <a:latin typeface="Metropolis"/>
              </a:rPr>
              <a:t>Both networks demonstrate maximum censorship resistance — no government, company, or individual can block a valid transaction from being included in the chain.</a:t>
            </a:r>
          </a:p>
          <a:p>
            <a:r>
              <a:rPr sz="1800" b="0">
                <a:solidFill>
                  <a:srgbClr val="000000"/>
                </a:solidFill>
                <a:latin typeface="Metropolis"/>
              </a:rPr>
              <a:t>Ethereum's transition to Proof of Stake in 2022 (The Merge) reduced energy consumption by 99.95% while maintaining its fully public, permissionless architecture.</a:t>
            </a:r>
          </a:p>
          <a:p>
            <a:r>
              <a:rPr sz="1800" b="0">
                <a:solidFill>
                  <a:srgbClr val="000000"/>
                </a:solidFill>
                <a:latin typeface="Metropolis"/>
              </a:rPr>
              <a:t>These public networks serve as global settlement layers and trust infrastructure, enabling trustless financial services for unbanked populations across the world.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Real-World Example: Hyperledger Fabric in Enterprise Private Blockchains</a:t>
            </a:r>
          </a:p>
        </p:txBody>
      </p:sp>
      <p:sp>
        <p:nvSpPr>
          <p:cNvPr id="3" name="Content Placeholder 2"/>
          <p:cNvSpPr>
            <a:spLocks noGrp="1"/>
          </p:cNvSpPr>
          <p:nvPr>
            <p:ph idx="1"/>
          </p:nvPr>
        </p:nvSpPr>
        <p:spPr/>
        <p:txBody>
          <a:bodyPr/>
          <a:lstStyle/>
          <a:p>
            <a:r>
              <a:rPr sz="1800" b="0">
                <a:solidFill>
                  <a:srgbClr val="000000"/>
                </a:solidFill>
                <a:latin typeface="Metropolis"/>
              </a:rPr>
              <a:t>Hyperledger Fabric, developed by the Linux Foundation, is the leading enterprise private blockchain framework used by IBM, Walmart, Maersk, and major banks globally.</a:t>
            </a:r>
          </a:p>
          <a:p>
            <a:r>
              <a:rPr sz="1800" b="0">
                <a:solidFill>
                  <a:srgbClr val="000000"/>
                </a:solidFill>
                <a:latin typeface="Metropolis"/>
              </a:rPr>
              <a:t>Fabric uses a unique Execute-Order-Validate architecture and channels to isolate transaction data between specific subsets of network participants.</a:t>
            </a:r>
          </a:p>
          <a:p>
            <a:r>
              <a:rPr sz="1800" b="0">
                <a:solidFill>
                  <a:srgbClr val="000000"/>
                </a:solidFill>
                <a:latin typeface="Metropolis"/>
              </a:rPr>
              <a:t>Walmart deployed Hyperledger Fabric for its Food Trust network, reducing the time to trace food contamination from 7 days to under 2 seconds across its supply chain.</a:t>
            </a:r>
          </a:p>
          <a:p>
            <a:r>
              <a:rPr sz="1800" b="0">
                <a:solidFill>
                  <a:srgbClr val="000000"/>
                </a:solidFill>
                <a:latin typeface="Metropolis"/>
              </a:rPr>
              <a:t>Fabric supports smart contracts called Chaincode written in Go, Java, or Node.js, enabling complex business logic within a permissioned, auditable environment.</a:t>
            </a:r>
          </a:p>
          <a:p>
            <a:r>
              <a:rPr sz="1800" b="0">
                <a:solidFill>
                  <a:srgbClr val="000000"/>
                </a:solidFill>
                <a:latin typeface="Metropolis"/>
              </a:rPr>
              <a:t>Its pluggable consensus and modular architecture allow enterprises to customize the blockchain for compliance, performance, and integration with existing IT systems.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Comparative Analysis and Choosing the Right Blockchain</a:t>
            </a:r>
          </a:p>
        </p:txBody>
      </p:sp>
      <p:sp>
        <p:nvSpPr>
          <p:cNvPr id="3" name="Content Placeholder 2"/>
          <p:cNvSpPr>
            <a:spLocks noGrp="1"/>
          </p:cNvSpPr>
          <p:nvPr>
            <p:ph idx="1"/>
          </p:nvPr>
        </p:nvSpPr>
        <p:spPr/>
        <p:txBody>
          <a:bodyPr/>
          <a:lstStyle/>
          <a:p>
            <a:r>
              <a:rPr sz="1800" b="0">
                <a:solidFill>
                  <a:srgbClr val="000000"/>
                </a:solidFill>
                <a:latin typeface="Metropolis"/>
              </a:rPr>
              <a:t>Decentralization vs Control: Public blockchains maximize decentralization; private blockchains prioritize organizational control; consortium chains balance both.</a:t>
            </a:r>
          </a:p>
          <a:p>
            <a:r>
              <a:rPr sz="1800" b="0">
                <a:solidFill>
                  <a:srgbClr val="000000"/>
                </a:solidFill>
                <a:latin typeface="Metropolis"/>
              </a:rPr>
              <a:t>Performance: Private and consortium chains handle thousands of transactions per second with sub-second finality; public chains (Bitcoin: ~7 TPS, Ethereum: ~15 TPS) are significantly slower.</a:t>
            </a:r>
          </a:p>
          <a:p>
            <a:r>
              <a:rPr sz="1800" b="0">
                <a:solidFill>
                  <a:srgbClr val="000000"/>
                </a:solidFill>
                <a:latin typeface="Metropolis"/>
              </a:rPr>
              <a:t>Privacy: Public chains expose all data to all participants; private chains offer fine-grained access control and data confidentiality between selected parties.</a:t>
            </a:r>
          </a:p>
          <a:p>
            <a:r>
              <a:rPr sz="1800" b="0">
                <a:solidFill>
                  <a:srgbClr val="000000"/>
                </a:solidFill>
                <a:latin typeface="Metropolis"/>
              </a:rPr>
              <a:t>Trust Model: Public chains are trustless — security relies on cryptography and incentives; private chains are trust-based — security relies on participant identity and legal agreements.</a:t>
            </a:r>
          </a:p>
          <a:p>
            <a:r>
              <a:rPr sz="1800" b="0">
                <a:solidFill>
                  <a:srgbClr val="000000"/>
                </a:solidFill>
                <a:latin typeface="Metropolis"/>
              </a:rPr>
              <a:t>Regulatory Compliance: Private blockchains are easier to make compliant with GDPR, HIPAA, and financial regulations due to known participants and data control mechanisms.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Public blockchains are open, permissionless, and decentralized networks secured by cryptoeconomic incentives, offering maximum transparency and censorship resistance.</a:t>
            </a:r>
          </a:p>
          <a:p>
            <a:r>
              <a:rPr sz="1800" b="0">
                <a:solidFill>
                  <a:srgbClr val="000000"/>
                </a:solidFill>
                <a:latin typeface="Metropolis"/>
              </a:rPr>
              <a:t>Private blockchains are permissioned networks controlled by a single organization, offering high throughput, data confidentiality, and regulatory compliance at the cost of decentralization.</a:t>
            </a:r>
          </a:p>
          <a:p>
            <a:r>
              <a:rPr sz="1800" b="0">
                <a:solidFill>
                  <a:srgbClr val="000000"/>
                </a:solidFill>
                <a:latin typeface="Metropolis"/>
              </a:rPr>
              <a:t>Consortium blockchains provide a hybrid governance model jointly managed by multiple organizations, balancing trust distribution with performance and access control.</a:t>
            </a:r>
          </a:p>
          <a:p>
            <a:r>
              <a:rPr sz="1800" b="0">
                <a:solidFill>
                  <a:srgbClr val="000000"/>
                </a:solidFill>
                <a:latin typeface="Metropolis"/>
              </a:rPr>
              <a:t>Bitcoin and Ethereum exemplify public blockchain deployments enabling global, trustless financial services; Hyperledger Fabric leads enterprise private blockchain adoption.</a:t>
            </a:r>
          </a:p>
          <a:p>
            <a:r>
              <a:rPr sz="1800" b="0">
                <a:solidFill>
                  <a:srgbClr val="000000"/>
                </a:solidFill>
                <a:latin typeface="Metropolis"/>
              </a:rPr>
              <a:t>The choice between blockchain types depends on trust requirements, privacy needs, performance targets, regulatory constraints, and the degree of decentralization required.</a:t>
            </a:r>
          </a:p>
          <a:p>
            <a:r>
              <a:rPr sz="1800" b="0">
                <a:solidFill>
                  <a:srgbClr val="000000"/>
                </a:solidFill>
                <a:latin typeface="Metropolis"/>
              </a:rPr>
              <a:t>As blockchain matures, hybrid architectures and interoperability protocols increasingly bridge public and private chains to combine their complementary strengths.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Cryptographic Foundations of Blockchain</a:t>
            </a:r>
          </a:p>
        </p:txBody>
      </p:sp>
      <p:sp>
        <p:nvSpPr>
          <p:cNvPr id="3" name="Content Placeholder 2"/>
          <p:cNvSpPr>
            <a:spLocks noGrp="1"/>
          </p:cNvSpPr>
          <p:nvPr>
            <p:ph idx="1"/>
          </p:nvPr>
        </p:nvSpPr>
        <p:spPr/>
        <p:txBody>
          <a:bodyPr/>
          <a:lstStyle/>
          <a:p>
            <a:r>
              <a:rPr sz="1800" b="0">
                <a:solidFill>
                  <a:srgbClr val="000000"/>
                </a:solidFill>
                <a:latin typeface="Metropolis"/>
              </a:rPr>
              <a:t>Cryptographic Hash Functions (e.g., SHA-256) convert input data of any size into a fixed-length output, making data tampering detectable.</a:t>
            </a:r>
          </a:p>
          <a:p>
            <a:r>
              <a:rPr sz="1800" b="0">
                <a:solidFill>
                  <a:srgbClr val="000000"/>
                </a:solidFill>
                <a:latin typeface="Metropolis"/>
              </a:rPr>
              <a:t>Digital Signatures based on asymmetric cryptography (public/private key pairs) ensure authenticity and non-repudiation of transactions.</a:t>
            </a:r>
          </a:p>
          <a:p>
            <a:r>
              <a:rPr sz="1800" b="0">
                <a:solidFill>
                  <a:srgbClr val="000000"/>
                </a:solidFill>
                <a:latin typeface="Metropolis"/>
              </a:rPr>
              <a:t>The Merkle Tree structure efficiently summarizes all transactions in a block, allowing lightweight verification without downloading the full chain.</a:t>
            </a:r>
          </a:p>
          <a:p>
            <a:r>
              <a:rPr sz="1800" b="0">
                <a:solidFill>
                  <a:srgbClr val="000000"/>
                </a:solidFill>
                <a:latin typeface="Metropolis"/>
              </a:rPr>
              <a:t>Zero-Knowledge Proofs enable one party to prove knowledge of information to another without revealing the information itself.</a:t>
            </a:r>
          </a:p>
          <a:p>
            <a:r>
              <a:rPr sz="1800" b="0">
                <a:solidFill>
                  <a:srgbClr val="000000"/>
                </a:solidFill>
                <a:latin typeface="Metropolis"/>
              </a:rPr>
              <a:t>These cryptographic primitives together ensure the confidentiality, integrity, and authenticity of blockchain data at every layer.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In what enterprise scenarios would a consortium blockchain be preferred over both a fully public and a fully private blockchain, and what governance challenges might arise?</a:t>
            </a:r>
          </a:p>
          <a:p>
            <a:r>
              <a:rPr sz="1800" b="0">
                <a:solidFill>
                  <a:srgbClr val="000000"/>
                </a:solidFill>
                <a:latin typeface="Metropolis"/>
              </a:rPr>
              <a:t>How do the consensus mechanisms used in private blockchains (PBFT, Raft) differ fundamentally from those in public blockchains (PoW, PoS) in terms of trust assumptions?</a:t>
            </a:r>
          </a:p>
          <a:p>
            <a:r>
              <a:rPr sz="1800" b="0">
                <a:solidFill>
                  <a:srgbClr val="000000"/>
                </a:solidFill>
                <a:latin typeface="Metropolis"/>
              </a:rPr>
              <a:t>What are the key privacy and regulatory compliance advantages of private blockchains, and how can public blockchains address these same concerns through layer-2 or zero-knowledge solutions?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normAutofit lnSpcReduction="10000"/>
          </a:bodyPr>
          <a:lstStyle/>
          <a:p>
            <a:r>
              <a:rPr sz="1800" b="0">
                <a:solidFill>
                  <a:srgbClr val="000000"/>
                </a:solidFill>
                <a:latin typeface="Metropolis"/>
              </a:rPr>
              <a:t>Androulaki, E., Barger, A., Bortnikov, V., Cachin, C., Christidis, K., De Caro, A., ... &amp; Yellick, J. (2018). Hyperledger Fabric: A Distributed Operating System for Permissioned Blockchains. Proceedings of the 13th EuroSys Conference.</a:t>
            </a:r>
          </a:p>
          <a:p>
            <a:r>
              <a:rPr sz="1800" b="0">
                <a:solidFill>
                  <a:srgbClr val="000000"/>
                </a:solidFill>
                <a:latin typeface="Metropolis"/>
              </a:rPr>
              <a:t>Buterin, V. (2015). On Public and Private Blockchains. Ethereum Foundation Blog. Retrieved from https://blog.ethereum.org/2015/08/07/on-public-and-private-blockchains</a:t>
            </a:r>
          </a:p>
          <a:p>
            <a:r>
              <a:rPr sz="1800" b="0">
                <a:solidFill>
                  <a:srgbClr val="000000"/>
                </a:solidFill>
                <a:latin typeface="Metropolis"/>
              </a:rPr>
              <a:t>Monrat, A. A., Schelén, O., &amp; Andersson, K. (2019). A Survey of Blockchain from the Perspectives of Applications, Challenges, and Opportunities. IEEE Access, 7, 117134-117151.</a:t>
            </a:r>
          </a:p>
          <a:p>
            <a:r>
              <a:rPr sz="1800" b="0">
                <a:solidFill>
                  <a:srgbClr val="000000"/>
                </a:solidFill>
                <a:latin typeface="Metropolis"/>
              </a:rPr>
              <a:t>Tapscott, D., &amp; Tapscott, A. (2016). Blockchain Revolution: How the Technology Behind Bitcoin Is Changing Money, Business, and the World. Portfolio/Penguin.</a:t>
            </a:r>
          </a:p>
          <a:p>
            <a:r>
              <a:rPr sz="1800" b="0">
                <a:solidFill>
                  <a:srgbClr val="000000"/>
                </a:solidFill>
                <a:latin typeface="Metropolis"/>
              </a:rPr>
              <a:t>Hyperledger Foundation. (2023). Hyperledger Fabric Documentation v2.5. The Linux Foundation. Retrieved from https://hyperledger-fabric.readthedocs.io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Tokenized Blockchain</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normAutofit lnSpcReduction="10000"/>
          </a:bodyPr>
          <a:lstStyle/>
          <a:p>
            <a:r>
              <a:rPr sz="1800" b="0">
                <a:solidFill>
                  <a:srgbClr val="000000"/>
                </a:solidFill>
                <a:latin typeface="Metropolis"/>
              </a:rPr>
              <a:t>Understand the concept of tokenization and explain how blockchain technology enables the digital representation of real-world and digital assets as tokens.</a:t>
            </a:r>
          </a:p>
          <a:p>
            <a:r>
              <a:rPr sz="1800" b="0">
                <a:solidFill>
                  <a:srgbClr val="000000"/>
                </a:solidFill>
                <a:latin typeface="Metropolis"/>
              </a:rPr>
              <a:t>Differentiate between fungible tokens (ERC-20) and non-fungible tokens (ERC-721, ERC-1155) in terms of structure, standards, and use cases.</a:t>
            </a:r>
          </a:p>
          <a:p>
            <a:r>
              <a:rPr sz="1800" b="0">
                <a:solidFill>
                  <a:srgbClr val="000000"/>
                </a:solidFill>
                <a:latin typeface="Metropolis"/>
              </a:rPr>
              <a:t>Analyze the architecture of token smart contracts and describe how token issuance, transfer, and burning are implemented on-chain.</a:t>
            </a:r>
          </a:p>
          <a:p>
            <a:r>
              <a:rPr sz="1800" b="0">
                <a:solidFill>
                  <a:srgbClr val="000000"/>
                </a:solidFill>
                <a:latin typeface="Metropolis"/>
              </a:rPr>
              <a:t>Evaluate the role of tokenized blockchains in Decentralized Finance (DeFi), asset management, supply chain, and digital identity applications.</a:t>
            </a:r>
          </a:p>
          <a:p>
            <a:r>
              <a:rPr sz="1800" b="0">
                <a:solidFill>
                  <a:srgbClr val="000000"/>
                </a:solidFill>
                <a:latin typeface="Metropolis"/>
              </a:rPr>
              <a:t>Describe the regulatory and compliance landscape governing tokenized assets including security tokens, utility tokens, and stablecoins.</a:t>
            </a:r>
          </a:p>
          <a:p>
            <a:r>
              <a:rPr sz="1800" b="0">
                <a:solidFill>
                  <a:srgbClr val="000000"/>
                </a:solidFill>
                <a:latin typeface="Metropolis"/>
              </a:rPr>
              <a:t>Apply knowledge of tokenization standards and platforms to design token-based solutions for real-world business and financial use cases.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Introduction to Tokenization on Blockchain</a:t>
            </a:r>
          </a:p>
        </p:txBody>
      </p:sp>
      <p:sp>
        <p:nvSpPr>
          <p:cNvPr id="3" name="Content Placeholder 2"/>
          <p:cNvSpPr>
            <a:spLocks noGrp="1"/>
          </p:cNvSpPr>
          <p:nvPr>
            <p:ph idx="1"/>
          </p:nvPr>
        </p:nvSpPr>
        <p:spPr/>
        <p:txBody>
          <a:bodyPr/>
          <a:lstStyle/>
          <a:p>
            <a:r>
              <a:rPr sz="1800" b="0">
                <a:solidFill>
                  <a:srgbClr val="000000"/>
                </a:solidFill>
                <a:latin typeface="Metropolis"/>
              </a:rPr>
              <a:t>Tokenization is the process of converting rights to a real-world or digital asset into a digital token recorded on a blockchain, enabling programmable ownership and transfer.</a:t>
            </a:r>
          </a:p>
          <a:p>
            <a:r>
              <a:rPr sz="1800" b="0">
                <a:solidFill>
                  <a:srgbClr val="000000"/>
                </a:solidFill>
                <a:latin typeface="Metropolis"/>
              </a:rPr>
              <a:t>A token represents a unit of value, access rights, ownership stake, or a unique asset — all governed by smart contract logic rather than paper contracts or intermediaries.</a:t>
            </a:r>
          </a:p>
          <a:p>
            <a:r>
              <a:rPr sz="1800" b="0">
                <a:solidFill>
                  <a:srgbClr val="000000"/>
                </a:solidFill>
                <a:latin typeface="Metropolis"/>
              </a:rPr>
              <a:t>Blockchain provides the trust infrastructure for tokenization: immutability ensures ownership records cannot be altered, while transparency enables public auditability.</a:t>
            </a:r>
          </a:p>
          <a:p>
            <a:r>
              <a:rPr sz="1800" b="0">
                <a:solidFill>
                  <a:srgbClr val="000000"/>
                </a:solidFill>
                <a:latin typeface="Metropolis"/>
              </a:rPr>
              <a:t>Tokenization unlocks fractional ownership, enabling assets like real estate, fine art, or commodities to be divided into smaller units accessible to a broader investor base.</a:t>
            </a:r>
          </a:p>
          <a:p>
            <a:r>
              <a:rPr sz="1800" b="0">
                <a:solidFill>
                  <a:srgbClr val="000000"/>
                </a:solidFill>
                <a:latin typeface="Metropolis"/>
              </a:rPr>
              <a:t>The global tokenized asset market is projected to reach trillions of dollars, with major financial institutions exploring tokenized bonds, equities, and real estate.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Types of Blockchain Tokens</a:t>
            </a:r>
          </a:p>
        </p:txBody>
      </p:sp>
      <p:sp>
        <p:nvSpPr>
          <p:cNvPr id="3" name="Content Placeholder 2"/>
          <p:cNvSpPr>
            <a:spLocks noGrp="1"/>
          </p:cNvSpPr>
          <p:nvPr>
            <p:ph idx="1"/>
          </p:nvPr>
        </p:nvSpPr>
        <p:spPr/>
        <p:txBody>
          <a:bodyPr/>
          <a:lstStyle/>
          <a:p>
            <a:r>
              <a:rPr sz="1800" b="0">
                <a:solidFill>
                  <a:srgbClr val="000000"/>
                </a:solidFill>
                <a:latin typeface="Metropolis"/>
              </a:rPr>
              <a:t>Fungible Tokens are interchangeable units where each token is identical in value and function — one ETH is always equal to another ETH (ERC-20 standard on Ethereum).</a:t>
            </a:r>
          </a:p>
          <a:p>
            <a:r>
              <a:rPr sz="1800" b="0">
                <a:solidFill>
                  <a:srgbClr val="000000"/>
                </a:solidFill>
                <a:latin typeface="Metropolis"/>
              </a:rPr>
              <a:t>Non-Fungible Tokens (NFTs) are unique, indivisible tokens where each carries distinct metadata and cannot be exchanged on a one-to-one basis (ERC-721 standard).</a:t>
            </a:r>
          </a:p>
          <a:p>
            <a:r>
              <a:rPr sz="1800" b="0">
                <a:solidFill>
                  <a:srgbClr val="000000"/>
                </a:solidFill>
                <a:latin typeface="Metropolis"/>
              </a:rPr>
              <a:t>Security Tokens represent ownership in real-world financial assets such as shares, bonds, or real estate and are subject to securities regulations (STO — Security Token Offering).</a:t>
            </a:r>
          </a:p>
          <a:p>
            <a:r>
              <a:rPr sz="1800" b="0">
                <a:solidFill>
                  <a:srgbClr val="000000"/>
                </a:solidFill>
                <a:latin typeface="Metropolis"/>
              </a:rPr>
              <a:t>Utility Tokens grant holders access to a product, service, or platform feature within a specific blockchain ecosystem (e.g., Filecoin for decentralized storage).</a:t>
            </a:r>
          </a:p>
          <a:p>
            <a:r>
              <a:rPr sz="1800" b="0">
                <a:solidFill>
                  <a:srgbClr val="000000"/>
                </a:solidFill>
                <a:latin typeface="Metropolis"/>
              </a:rPr>
              <a:t>Stablecoins are fungible tokens pegged to a fiat currency or commodity (e.g., USDC, DAI) to minimize price volatility, enabling reliable digital payments and DeFi applications.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Token Standards and Smart Contract Architecture</a:t>
            </a:r>
          </a:p>
        </p:txBody>
      </p:sp>
      <p:sp>
        <p:nvSpPr>
          <p:cNvPr id="3" name="Content Placeholder 2"/>
          <p:cNvSpPr>
            <a:spLocks noGrp="1"/>
          </p:cNvSpPr>
          <p:nvPr>
            <p:ph idx="1"/>
          </p:nvPr>
        </p:nvSpPr>
        <p:spPr/>
        <p:txBody>
          <a:bodyPr/>
          <a:lstStyle/>
          <a:p>
            <a:r>
              <a:rPr sz="1800" b="0">
                <a:solidFill>
                  <a:srgbClr val="000000"/>
                </a:solidFill>
                <a:latin typeface="Metropolis"/>
              </a:rPr>
              <a:t>ERC-20 is the dominant fungible token standard on Ethereum, defining a common interface with functions: transfer(), approve(), allowance(), and balanceOf() for interoperability.</a:t>
            </a:r>
          </a:p>
          <a:p>
            <a:r>
              <a:rPr sz="1800" b="0">
                <a:solidFill>
                  <a:srgbClr val="000000"/>
                </a:solidFill>
                <a:latin typeface="Metropolis"/>
              </a:rPr>
              <a:t>ERC-721 defines the NFT standard, where each token has a unique tokenId and associated metadata URI pointing to off-chain or on-chain asset information.</a:t>
            </a:r>
          </a:p>
          <a:p>
            <a:r>
              <a:rPr sz="1800" b="0">
                <a:solidFill>
                  <a:srgbClr val="000000"/>
                </a:solidFill>
                <a:latin typeface="Metropolis"/>
              </a:rPr>
              <a:t>ERC-1155 is a multi-token standard supporting both fungible and non-fungible tokens within a single smart contract, reducing deployment costs and improving efficiency.</a:t>
            </a:r>
          </a:p>
          <a:p>
            <a:r>
              <a:rPr sz="1800" b="0">
                <a:solidFill>
                  <a:srgbClr val="000000"/>
                </a:solidFill>
                <a:latin typeface="Metropolis"/>
              </a:rPr>
              <a:t>Token lifecycle functions — mint() for creation, burn() for destruction, and transfer() for ownership change — are all encoded in immutable smart contract logic.</a:t>
            </a:r>
          </a:p>
          <a:p>
            <a:r>
              <a:rPr sz="1800" b="0">
                <a:solidFill>
                  <a:srgbClr val="000000"/>
                </a:solidFill>
                <a:latin typeface="Metropolis"/>
              </a:rPr>
              <a:t>Token contracts emit on-chain events (Transfer, Approval) that enable wallets, exchanges, and dApps to track and react to token activity in real time.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Tokenized Assets — Real Estate, Securities, and Commodities</a:t>
            </a:r>
          </a:p>
        </p:txBody>
      </p:sp>
      <p:sp>
        <p:nvSpPr>
          <p:cNvPr id="3" name="Content Placeholder 2"/>
          <p:cNvSpPr>
            <a:spLocks noGrp="1"/>
          </p:cNvSpPr>
          <p:nvPr>
            <p:ph idx="1"/>
          </p:nvPr>
        </p:nvSpPr>
        <p:spPr/>
        <p:txBody>
          <a:bodyPr/>
          <a:lstStyle/>
          <a:p>
            <a:r>
              <a:rPr sz="1800" b="0">
                <a:solidFill>
                  <a:srgbClr val="000000"/>
                </a:solidFill>
                <a:latin typeface="Metropolis"/>
              </a:rPr>
              <a:t>Real estate tokenization converts property ownership into digital tokens, enabling fractional investment, 24/7 trading, and elimination of expensive intermediaries like brokers.</a:t>
            </a:r>
          </a:p>
          <a:p>
            <a:r>
              <a:rPr sz="1800" b="0">
                <a:solidFill>
                  <a:srgbClr val="000000"/>
                </a:solidFill>
                <a:latin typeface="Metropolis"/>
              </a:rPr>
              <a:t>Security Token Offerings (STOs) allow companies to issue blockchain-based equity or debt instruments, combining programmable compliance with global investor access.</a:t>
            </a:r>
          </a:p>
          <a:p>
            <a:r>
              <a:rPr sz="1800" b="0">
                <a:solidFill>
                  <a:srgbClr val="000000"/>
                </a:solidFill>
                <a:latin typeface="Metropolis"/>
              </a:rPr>
              <a:t>Commodity tokenization (gold, oil, carbon credits) enables transparent provenance tracking, instant settlement, and fractional trading of physical assets on blockchain platforms.</a:t>
            </a:r>
          </a:p>
          <a:p>
            <a:r>
              <a:rPr sz="1800" b="0">
                <a:solidFill>
                  <a:srgbClr val="000000"/>
                </a:solidFill>
                <a:latin typeface="Metropolis"/>
              </a:rPr>
              <a:t>Central Bank Digital Currencies (CBDCs) are government-issued tokenized forms of fiat money on blockchain, combining programmability with sovereign monetary authority.</a:t>
            </a:r>
          </a:p>
          <a:p>
            <a:r>
              <a:rPr sz="1800" b="0">
                <a:solidFill>
                  <a:srgbClr val="000000"/>
                </a:solidFill>
                <a:latin typeface="Metropolis"/>
              </a:rPr>
              <a:t>Tokenized bonds have been issued by the World Bank (Bond-i on Ethereum) and the European Investment Bank, demonstrating institutional adoption of blockchain-based securities.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DeFi and ERC-20 Token Ecosystems</a:t>
            </a:r>
          </a:p>
        </p:txBody>
      </p:sp>
      <p:sp>
        <p:nvSpPr>
          <p:cNvPr id="3" name="Content Placeholder 2"/>
          <p:cNvSpPr>
            <a:spLocks noGrp="1"/>
          </p:cNvSpPr>
          <p:nvPr>
            <p:ph idx="1"/>
          </p:nvPr>
        </p:nvSpPr>
        <p:spPr/>
        <p:txBody>
          <a:bodyPr/>
          <a:lstStyle/>
          <a:p>
            <a:r>
              <a:rPr sz="1800" b="0">
                <a:solidFill>
                  <a:srgbClr val="000000"/>
                </a:solidFill>
                <a:latin typeface="Metropolis"/>
              </a:rPr>
              <a:t>Decentralized Finance (DeFi) protocols built on Ethereum use ERC-20 tokens as the fundamental unit of exchange, collateral, and governance across thousands of applications.</a:t>
            </a:r>
          </a:p>
          <a:p>
            <a:r>
              <a:rPr sz="1800" b="0">
                <a:solidFill>
                  <a:srgbClr val="000000"/>
                </a:solidFill>
                <a:latin typeface="Metropolis"/>
              </a:rPr>
              <a:t>Uniswap, the leading decentralized exchange, enables permissionless token swaps using Automated Market Maker (AMM) pools funded by liquidity provider tokens (LP tokens).</a:t>
            </a:r>
          </a:p>
          <a:p>
            <a:r>
              <a:rPr sz="1800" b="0">
                <a:solidFill>
                  <a:srgbClr val="000000"/>
                </a:solidFill>
                <a:latin typeface="Metropolis"/>
              </a:rPr>
              <a:t>Compound and Aave use tokenized lending pools where users deposit ERC-20 tokens as collateral and borrow other tokens, with interest rates set algorithmically by supply and demand.</a:t>
            </a:r>
          </a:p>
          <a:p>
            <a:r>
              <a:rPr sz="1800" b="0">
                <a:solidFill>
                  <a:srgbClr val="000000"/>
                </a:solidFill>
                <a:latin typeface="Metropolis"/>
              </a:rPr>
              <a:t>Governance tokens (e.g., UNI, AAVE, MKR) grant holders voting rights over protocol parameters, treasury allocation, and smart contract upgrades in a decentralized manner.</a:t>
            </a:r>
          </a:p>
          <a:p>
            <a:r>
              <a:rPr sz="1800" b="0">
                <a:solidFill>
                  <a:srgbClr val="000000"/>
                </a:solidFill>
                <a:latin typeface="Metropolis"/>
              </a:rPr>
              <a:t>The total value locked (TVL) in DeFi protocols exceeded $100 billion at its peak, demonstrating the scale of economic activity enabled by tokenized blockchain ecosystems.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Consensus Mechanisms and Algorithms</a:t>
            </a:r>
          </a:p>
        </p:txBody>
      </p:sp>
      <p:sp>
        <p:nvSpPr>
          <p:cNvPr id="3" name="Content Placeholder 2"/>
          <p:cNvSpPr>
            <a:spLocks noGrp="1"/>
          </p:cNvSpPr>
          <p:nvPr>
            <p:ph idx="1"/>
          </p:nvPr>
        </p:nvSpPr>
        <p:spPr/>
        <p:txBody>
          <a:bodyPr/>
          <a:lstStyle/>
          <a:p>
            <a:r>
              <a:rPr sz="1800" b="0">
                <a:solidFill>
                  <a:srgbClr val="000000"/>
                </a:solidFill>
                <a:latin typeface="Metropolis"/>
              </a:rPr>
              <a:t>Consensus mechanisms are protocols that ensure all nodes in a distributed network agree on the same version of the ledger without central authority.</a:t>
            </a:r>
          </a:p>
          <a:p>
            <a:r>
              <a:rPr sz="1800" b="0">
                <a:solidFill>
                  <a:srgbClr val="000000"/>
                </a:solidFill>
                <a:latin typeface="Metropolis"/>
              </a:rPr>
              <a:t>Proof of Work (PoW) requires nodes (miners) to solve computationally expensive puzzles; the winner adds the next block and earns a reward.</a:t>
            </a:r>
          </a:p>
          <a:p>
            <a:r>
              <a:rPr sz="1800" b="0">
                <a:solidFill>
                  <a:srgbClr val="000000"/>
                </a:solidFill>
                <a:latin typeface="Metropolis"/>
              </a:rPr>
              <a:t>Proof of Stake (PoS) selects validators based on the amount of cryptocurrency staked, reducing energy consumption compared to PoW.</a:t>
            </a:r>
          </a:p>
          <a:p>
            <a:r>
              <a:rPr sz="1800" b="0">
                <a:solidFill>
                  <a:srgbClr val="000000"/>
                </a:solidFill>
                <a:latin typeface="Metropolis"/>
              </a:rPr>
              <a:t>Delegated Proof of Stake (DPoS), Practical Byzantine Fault Tolerance (PBFT), and Proof of Authority (PoA) are used in enterprise and permissioned blockchains.</a:t>
            </a:r>
          </a:p>
          <a:p>
            <a:r>
              <a:rPr sz="1800" b="0">
                <a:solidFill>
                  <a:srgbClr val="000000"/>
                </a:solidFill>
                <a:latin typeface="Metropolis"/>
              </a:rPr>
              <a:t>The choice of consensus algorithm directly impacts the network's scalability, security, decentralization, and energy efficiency (the blockchain trilemma).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NFTs in Digital Ownership and Supply Chain</a:t>
            </a:r>
          </a:p>
        </p:txBody>
      </p:sp>
      <p:sp>
        <p:nvSpPr>
          <p:cNvPr id="3" name="Content Placeholder 2"/>
          <p:cNvSpPr>
            <a:spLocks noGrp="1"/>
          </p:cNvSpPr>
          <p:nvPr>
            <p:ph idx="1"/>
          </p:nvPr>
        </p:nvSpPr>
        <p:spPr/>
        <p:txBody>
          <a:bodyPr/>
          <a:lstStyle/>
          <a:p>
            <a:r>
              <a:rPr sz="1800" b="0">
                <a:solidFill>
                  <a:srgbClr val="000000"/>
                </a:solidFill>
                <a:latin typeface="Metropolis"/>
              </a:rPr>
              <a:t>NBA Top Shot, built on the Flow blockchain, tokenized basketball highlight clips as NFTs, generating over $700 million in sales and demonstrating mass-market NFT adoption.</a:t>
            </a:r>
          </a:p>
          <a:p>
            <a:r>
              <a:rPr sz="1800" b="0">
                <a:solidFill>
                  <a:srgbClr val="000000"/>
                </a:solidFill>
                <a:latin typeface="Metropolis"/>
              </a:rPr>
              <a:t>Nike's .Swoosh platform uses NFTs to represent limited-edition virtual sneakers, linking physical product ownership with digital twins verifiable on the blockchain.</a:t>
            </a:r>
          </a:p>
          <a:p>
            <a:r>
              <a:rPr sz="1800" b="0">
                <a:solidFill>
                  <a:srgbClr val="000000"/>
                </a:solidFill>
                <a:latin typeface="Metropolis"/>
              </a:rPr>
              <a:t>In supply chain management, companies like IBM Food Trust and OriginTrail use tokens to represent individual product batches, enabling end-to-end traceability from farm to shelf.</a:t>
            </a:r>
          </a:p>
          <a:p>
            <a:r>
              <a:rPr sz="1800" b="0">
                <a:solidFill>
                  <a:srgbClr val="000000"/>
                </a:solidFill>
                <a:latin typeface="Metropolis"/>
              </a:rPr>
              <a:t>Luxury goods brands (LVMH, Cartier, Prada) formed the Aura Blockchain Consortium, issuing NFT certificates of authenticity for high-value products to combat counterfeiting.</a:t>
            </a:r>
          </a:p>
          <a:p>
            <a:r>
              <a:rPr sz="1800" b="0">
                <a:solidFill>
                  <a:srgbClr val="000000"/>
                </a:solidFill>
                <a:latin typeface="Metropolis"/>
              </a:rPr>
              <a:t>Digital art tokenization enabled artists like Beeple to sell work directly to collectors — his NFT sold for $69 million at Christie's — bypassing traditional gallery intermediaries.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Regulatory Landscape, Challenges, and Future of Tokenization</a:t>
            </a:r>
          </a:p>
        </p:txBody>
      </p:sp>
      <p:sp>
        <p:nvSpPr>
          <p:cNvPr id="3" name="Content Placeholder 2"/>
          <p:cNvSpPr>
            <a:spLocks noGrp="1"/>
          </p:cNvSpPr>
          <p:nvPr>
            <p:ph idx="1"/>
          </p:nvPr>
        </p:nvSpPr>
        <p:spPr/>
        <p:txBody>
          <a:bodyPr/>
          <a:lstStyle/>
          <a:p>
            <a:r>
              <a:rPr sz="1800" b="0">
                <a:solidFill>
                  <a:srgbClr val="000000"/>
                </a:solidFill>
                <a:latin typeface="Metropolis"/>
              </a:rPr>
              <a:t>Regulatory classification of tokens varies globally: security tokens fall under securities law (SEC in the US, ESMA in Europe), while utility tokens face lighter-touch regulation.</a:t>
            </a:r>
          </a:p>
          <a:p>
            <a:r>
              <a:rPr sz="1800" b="0">
                <a:solidFill>
                  <a:srgbClr val="000000"/>
                </a:solidFill>
                <a:latin typeface="Metropolis"/>
              </a:rPr>
              <a:t>The Markets in Crypto-Assets (MiCA) regulation in the EU provides a comprehensive framework for token issuers and crypto-asset service providers effective from 2024.</a:t>
            </a:r>
          </a:p>
          <a:p>
            <a:r>
              <a:rPr sz="1800" b="0">
                <a:solidFill>
                  <a:srgbClr val="000000"/>
                </a:solidFill>
                <a:latin typeface="Metropolis"/>
              </a:rPr>
              <a:t>Technical challenges include oracle problems (connecting off-chain asset data to on-chain tokens), custody of tokenized physical assets, and cross-chain token interoperability.</a:t>
            </a:r>
          </a:p>
          <a:p>
            <a:r>
              <a:rPr sz="1800" b="0">
                <a:solidFill>
                  <a:srgbClr val="000000"/>
                </a:solidFill>
                <a:latin typeface="Metropolis"/>
              </a:rPr>
              <a:t>Programmable compliance through smart contracts can embed KYC/AML checks, transfer restrictions, and regulatory reporting directly into token logic, reducing compliance costs.</a:t>
            </a:r>
          </a:p>
          <a:p>
            <a:r>
              <a:rPr sz="1800" b="0">
                <a:solidFill>
                  <a:srgbClr val="000000"/>
                </a:solidFill>
                <a:latin typeface="Metropolis"/>
              </a:rPr>
              <a:t>The future of tokenization points toward a tokenized financial system where stocks, bonds, real estate, and currencies all exist as interoperable on-chain assets settled instantly.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Tokenization converts rights to real-world or digital assets into programmable blockchain tokens, enabling fractional ownership, instant transfer, and transparent auditability.</a:t>
            </a:r>
          </a:p>
          <a:p>
            <a:r>
              <a:rPr sz="1800" b="0">
                <a:solidFill>
                  <a:srgbClr val="000000"/>
                </a:solidFill>
                <a:latin typeface="Metropolis"/>
              </a:rPr>
              <a:t>Fungible tokens (ERC-20), non-fungible tokens (ERC-721), security tokens, utility tokens, and stablecoins each serve distinct roles in the tokenized blockchain ecosystem.</a:t>
            </a:r>
          </a:p>
          <a:p>
            <a:r>
              <a:rPr sz="1800" b="0">
                <a:solidFill>
                  <a:srgbClr val="000000"/>
                </a:solidFill>
                <a:latin typeface="Metropolis"/>
              </a:rPr>
              <a:t>Token smart contract standards define interoperable interfaces for minting, transferring, and burning tokens, with on-chain events enabling real-time tracking by all participants.</a:t>
            </a:r>
          </a:p>
          <a:p>
            <a:r>
              <a:rPr sz="1800" b="0">
                <a:solidFill>
                  <a:srgbClr val="000000"/>
                </a:solidFill>
                <a:latin typeface="Metropolis"/>
              </a:rPr>
              <a:t>DeFi protocols leverage ERC-20 token ecosystems for decentralized lending, trading, and governance, locking billions of dollars in programmable financial infrastructure.</a:t>
            </a:r>
          </a:p>
          <a:p>
            <a:r>
              <a:rPr sz="1800" b="0">
                <a:solidFill>
                  <a:srgbClr val="000000"/>
                </a:solidFill>
                <a:latin typeface="Metropolis"/>
              </a:rPr>
              <a:t>NFTs enable verifiable digital ownership of art, collectibles, luxury goods, and supply chain assets, transforming how provenance and authenticity are established globally.</a:t>
            </a:r>
          </a:p>
          <a:p>
            <a:r>
              <a:rPr sz="1800" b="0">
                <a:solidFill>
                  <a:srgbClr val="000000"/>
                </a:solidFill>
                <a:latin typeface="Metropolis"/>
              </a:rPr>
              <a:t>The future of tokenized blockchains lies in regulatory clarity, cross-chain interoperability, and the convergence of traditional finance with programmable on-chain asset markets.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How does the ERC-20 token standard enable interoperability across thousands of DeFi applications, and what limitations of this standard have led to the development of ERC-1155?</a:t>
            </a:r>
          </a:p>
          <a:p>
            <a:r>
              <a:rPr sz="1800" b="0">
                <a:solidFill>
                  <a:srgbClr val="000000"/>
                </a:solidFill>
                <a:latin typeface="Metropolis"/>
              </a:rPr>
              <a:t>What are the key technical and legal challenges in tokenizing real-world assets like real estate or commodities, and how can smart contract-based compliance mechanisms address them?</a:t>
            </a:r>
          </a:p>
          <a:p>
            <a:r>
              <a:rPr sz="1800" b="0">
                <a:solidFill>
                  <a:srgbClr val="000000"/>
                </a:solidFill>
                <a:latin typeface="Metropolis"/>
              </a:rPr>
              <a:t>In what ways do Non-Fungible Tokens redefine the concept of digital ownership, and what risks or limitations must be considered when using NFTs for supply chain provenance tracking?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Ethereum Foundation. (2023). ERC-20 Token Standard. Ethereum Developer Documentation. Retrieved from https://ethereum.org/en/developers/docs/standards/tokens/erc-20/</a:t>
            </a:r>
          </a:p>
          <a:p>
            <a:r>
              <a:rPr sz="1800" b="0">
                <a:solidFill>
                  <a:srgbClr val="000000"/>
                </a:solidFill>
                <a:latin typeface="Metropolis"/>
              </a:rPr>
              <a:t>World Economic Forum. (2022). Crypto, What Is It Good For? An Overview of Cryptocurrency Use Cases. WEF White Paper.</a:t>
            </a:r>
          </a:p>
          <a:p>
            <a:r>
              <a:rPr sz="1800" b="0">
                <a:solidFill>
                  <a:srgbClr val="000000"/>
                </a:solidFill>
                <a:latin typeface="Metropolis"/>
              </a:rPr>
              <a:t>Ante, L. (2021). Non-Fungible Token (NFT) Markets on the Ethereum Blockchain: Temporal Development, Cointegration, and Interrelations. SSRN Working Paper.</a:t>
            </a:r>
          </a:p>
          <a:p>
            <a:r>
              <a:rPr sz="1800" b="0">
                <a:solidFill>
                  <a:srgbClr val="000000"/>
                </a:solidFill>
                <a:latin typeface="Metropolis"/>
              </a:rPr>
              <a:t>European Parliament. (2023). Markets in Crypto-Assets Regulation (MiCA). Official Journal of the European Union.</a:t>
            </a:r>
          </a:p>
          <a:p>
            <a:r>
              <a:rPr sz="1800" b="0">
                <a:solidFill>
                  <a:srgbClr val="000000"/>
                </a:solidFill>
                <a:latin typeface="Metropolis"/>
              </a:rPr>
              <a:t>Malinova, K., &amp; Park, A. (2023). Tokenomics: When Tokens Beat Equity. Journal of Financial Economics, 149(3), 473-494.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Bitcoin Blockchain Network</a:t>
            </a:r>
          </a:p>
        </p:txBody>
      </p:sp>
      <p:sp>
        <p:nvSpPr>
          <p:cNvPr id="3" name="Content Placeholder 2"/>
          <p:cNvSpPr>
            <a:spLocks noGrp="1"/>
          </p:cNvSpPr>
          <p:nvPr>
            <p:ph idx="1"/>
          </p:nvPr>
        </p:nvSpPr>
        <p:spPr/>
        <p:txBody>
          <a:bodyPr/>
          <a:lstStyle/>
          <a:p>
            <a:r>
              <a:rPr sz="1800" b="0">
                <a:solidFill>
                  <a:srgbClr val="000000"/>
                </a:solidFill>
                <a:latin typeface="Metropolis"/>
              </a:rPr>
              <a:t>Bitcoin is the first and largest public blockchain network, operating since 2009 with a market cap exceeding $1 trillion at its peak.</a:t>
            </a:r>
          </a:p>
          <a:p>
            <a:r>
              <a:rPr sz="1800" b="0">
                <a:solidFill>
                  <a:srgbClr val="000000"/>
                </a:solidFill>
                <a:latin typeface="Metropolis"/>
              </a:rPr>
              <a:t>It uses Proof of Work consensus, where miners compete globally to solve SHA-256 hash puzzles and earn Bitcoin rewards for valid blocks.</a:t>
            </a:r>
          </a:p>
          <a:p>
            <a:r>
              <a:rPr sz="1800" b="0">
                <a:solidFill>
                  <a:srgbClr val="000000"/>
                </a:solidFill>
                <a:latin typeface="Metropolis"/>
              </a:rPr>
              <a:t>Each Bitcoin block is mined approximately every 10 minutes, containing up to ~2,700 transactions verified by full nodes worldwide.</a:t>
            </a:r>
          </a:p>
          <a:p>
            <a:r>
              <a:rPr sz="1800" b="0">
                <a:solidFill>
                  <a:srgbClr val="000000"/>
                </a:solidFill>
                <a:latin typeface="Metropolis"/>
              </a:rPr>
              <a:t>Bitcoin's UTXO (Unspent Transaction Output) model tracks ownership of coins without maintaining account balances, enhancing privacy.</a:t>
            </a:r>
          </a:p>
          <a:p>
            <a:r>
              <a:rPr sz="1800" b="0">
                <a:solidFill>
                  <a:srgbClr val="000000"/>
                </a:solidFill>
                <a:latin typeface="Metropolis"/>
              </a:rPr>
              <a:t>The network demonstrates how a fully decentralized, permissionless blockchain can operate securely at global scale without any central bank.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Ethereum and Smart Contracts</a:t>
            </a:r>
          </a:p>
        </p:txBody>
      </p:sp>
      <p:sp>
        <p:nvSpPr>
          <p:cNvPr id="3" name="Content Placeholder 2"/>
          <p:cNvSpPr>
            <a:spLocks noGrp="1"/>
          </p:cNvSpPr>
          <p:nvPr>
            <p:ph idx="1"/>
          </p:nvPr>
        </p:nvSpPr>
        <p:spPr/>
        <p:txBody>
          <a:bodyPr/>
          <a:lstStyle/>
          <a:p>
            <a:r>
              <a:rPr sz="1800" b="0">
                <a:solidFill>
                  <a:srgbClr val="000000"/>
                </a:solidFill>
                <a:latin typeface="Metropolis"/>
              </a:rPr>
              <a:t>Ethereum is a public blockchain platform launched in 2015 that introduced programmable smart contracts — self-executing code stored on-chain.</a:t>
            </a:r>
          </a:p>
          <a:p>
            <a:r>
              <a:rPr sz="1800" b="0">
                <a:solidFill>
                  <a:srgbClr val="000000"/>
                </a:solidFill>
                <a:latin typeface="Metropolis"/>
              </a:rPr>
              <a:t>Smart contracts automate agreements between parties; once deployed, they execute autonomously when predefined conditions are met.</a:t>
            </a:r>
          </a:p>
          <a:p>
            <a:r>
              <a:rPr sz="1800" b="0">
                <a:solidFill>
                  <a:srgbClr val="000000"/>
                </a:solidFill>
                <a:latin typeface="Metropolis"/>
              </a:rPr>
              <a:t>Ethereum's transition from Proof of Work to Proof of Stake (The Merge, 2022) reduced the network's energy consumption by approximately 99.95%.</a:t>
            </a:r>
          </a:p>
          <a:p>
            <a:r>
              <a:rPr sz="1800" b="0">
                <a:solidFill>
                  <a:srgbClr val="000000"/>
                </a:solidFill>
                <a:latin typeface="Metropolis"/>
              </a:rPr>
              <a:t>Decentralized Finance (DeFi) applications built on Ethereum enable lending, borrowing, and trading without traditional financial intermediaries.</a:t>
            </a:r>
          </a:p>
          <a:p>
            <a:r>
              <a:rPr sz="1800" b="0">
                <a:solidFill>
                  <a:srgbClr val="000000"/>
                </a:solidFill>
                <a:latin typeface="Metropolis"/>
              </a:rPr>
              <a:t>Non-Fungible Tokens (NFTs) and Decentralized Autonomous Organizations (DAOs) are additional real-world applications powered by Ethereum smart contracts.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Types of Blockchain Networks and Enterprise Adoption</a:t>
            </a:r>
          </a:p>
        </p:txBody>
      </p:sp>
      <p:sp>
        <p:nvSpPr>
          <p:cNvPr id="3" name="Content Placeholder 2"/>
          <p:cNvSpPr>
            <a:spLocks noGrp="1"/>
          </p:cNvSpPr>
          <p:nvPr>
            <p:ph idx="1"/>
          </p:nvPr>
        </p:nvSpPr>
        <p:spPr/>
        <p:txBody>
          <a:bodyPr/>
          <a:lstStyle/>
          <a:p>
            <a:r>
              <a:rPr sz="1800" b="0">
                <a:solidFill>
                  <a:srgbClr val="000000"/>
                </a:solidFill>
                <a:latin typeface="Metropolis"/>
              </a:rPr>
              <a:t>Public blockchains (Bitcoin, Ethereum) are open to anyone; they offer maximum decentralization but face scalability and privacy challenges.</a:t>
            </a:r>
          </a:p>
          <a:p>
            <a:r>
              <a:rPr sz="1800" b="0">
                <a:solidFill>
                  <a:srgbClr val="000000"/>
                </a:solidFill>
                <a:latin typeface="Metropolis"/>
              </a:rPr>
              <a:t>Private blockchains restrict access to authorized participants; they offer higher throughput and privacy but sacrifice decentralization (e.g., Hyperledger Fabric).</a:t>
            </a:r>
          </a:p>
          <a:p>
            <a:r>
              <a:rPr sz="1800" b="0">
                <a:solidFill>
                  <a:srgbClr val="000000"/>
                </a:solidFill>
                <a:latin typeface="Metropolis"/>
              </a:rPr>
              <a:t>Consortium blockchains are governed by a group of organizations (e.g., R3 Corda, Quorum), balancing control and decentralization for industry use.</a:t>
            </a:r>
          </a:p>
          <a:p>
            <a:r>
              <a:rPr sz="1800" b="0">
                <a:solidFill>
                  <a:srgbClr val="000000"/>
                </a:solidFill>
                <a:latin typeface="Metropolis"/>
              </a:rPr>
              <a:t>Interoperability protocols like Polkadot and Cosmos allow different blockchains to communicate and transfer assets across chains (cross-chain bridges).</a:t>
            </a:r>
          </a:p>
          <a:p>
            <a:r>
              <a:rPr sz="1800" b="0">
                <a:solidFill>
                  <a:srgbClr val="000000"/>
                </a:solidFill>
                <a:latin typeface="Metropolis"/>
              </a:rPr>
              <a:t>Scalability solutions such as Layer-2 networks (Lightning Network, Polygon), sharding, and sidechains address throughput limitations of base-layer blockchains.</a:t>
            </a:r>
          </a:p>
        </p:txBody>
      </p:sp>
    </p:spTree>
  </p:cSld>
  <p:clrMapOvr>
    <a:masterClrMapping/>
  </p:clrMapOvr>
</p:sld>
</file>

<file path=ppt/theme/theme1.xml><?xml version="1.0" encoding="utf-8"?>
<a:theme xmlns:a="http://schemas.openxmlformats.org/drawingml/2006/main" name="Theme1">
  <a:themeElements>
    <a:clrScheme name="Custom 5">
      <a:dk1>
        <a:srgbClr val="000000"/>
      </a:dk1>
      <a:lt1>
        <a:sysClr val="window" lastClr="FFFFFF"/>
      </a:lt1>
      <a:dk2>
        <a:srgbClr val="293786"/>
      </a:dk2>
      <a:lt2>
        <a:srgbClr val="A21D2E"/>
      </a:lt2>
      <a:accent1>
        <a:srgbClr val="A6AFE4"/>
      </a:accent1>
      <a:accent2>
        <a:srgbClr val="F4BEC4"/>
      </a:accent2>
      <a:accent3>
        <a:srgbClr val="A5A5A5"/>
      </a:accent3>
      <a:accent4>
        <a:srgbClr val="FFC000"/>
      </a:accent4>
      <a:accent5>
        <a:srgbClr val="5B9BD5"/>
      </a:accent5>
      <a:accent6>
        <a:srgbClr val="70AD47"/>
      </a:accent6>
      <a:hlink>
        <a:srgbClr val="0563C1"/>
      </a:hlink>
      <a:folHlink>
        <a:srgbClr val="954F72"/>
      </a:folHlink>
    </a:clrScheme>
    <a:fontScheme name="Medicaps">
      <a:majorFont>
        <a:latin typeface="Metropolis Semi Bold"/>
        <a:ea typeface=""/>
        <a:cs typeface=""/>
      </a:majorFont>
      <a:minorFont>
        <a:latin typeface="Metropoli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8499583F-ECB4-450B-B334-CDFA4EE79F61}" vid="{49E7A3B8-2A69-4BD1-9399-5E98BAB6499A}"/>
    </a:ext>
  </a:extLst>
</a:theme>
</file>

<file path=docProps/app.xml><?xml version="1.0" encoding="utf-8"?>
<Properties xmlns="http://schemas.openxmlformats.org/officeDocument/2006/extended-properties" xmlns:vt="http://schemas.openxmlformats.org/officeDocument/2006/docPropsVTypes">
  <Template>Theme1</Template>
  <TotalTime>549</TotalTime>
  <Words>8086</Words>
  <Application>Microsoft Office PowerPoint</Application>
  <PresentationFormat>On-screen Show (4:3)</PresentationFormat>
  <Paragraphs>360</Paragraphs>
  <Slides>65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Metropolis</vt:lpstr>
      <vt:lpstr>Metropolis Semi Bold</vt:lpstr>
      <vt:lpstr>Zilla Slab</vt:lpstr>
      <vt:lpstr>Theme1</vt:lpstr>
      <vt:lpstr>Blockchain Network</vt:lpstr>
      <vt:lpstr>Learning Objectives</vt:lpstr>
      <vt:lpstr>Introduction to Blockchain Technology</vt:lpstr>
      <vt:lpstr>Core Components of a Blockchain Network</vt:lpstr>
      <vt:lpstr>Cryptographic Foundations of Blockchain</vt:lpstr>
      <vt:lpstr>Consensus Mechanisms and Algorithms</vt:lpstr>
      <vt:lpstr>Real-World Example: Bitcoin Blockchain Network</vt:lpstr>
      <vt:lpstr>Real-World Example: Ethereum and Smart Contracts</vt:lpstr>
      <vt:lpstr>Types of Blockchain Networks and Enterprise Adoption</vt:lpstr>
      <vt:lpstr>Summary</vt:lpstr>
      <vt:lpstr>Discussion Questions</vt:lpstr>
      <vt:lpstr>References</vt:lpstr>
      <vt:lpstr>THANK YOU</vt:lpstr>
      <vt:lpstr>Introduction to Ethereum</vt:lpstr>
      <vt:lpstr>Learning Objectives</vt:lpstr>
      <vt:lpstr>Origins and Vision: Why Ethereum Was Created</vt:lpstr>
      <vt:lpstr>Ethereum Architecture: Accounts, State, and Transactions</vt:lpstr>
      <vt:lpstr>The Ethereum Virtual Machine (EVM)</vt:lpstr>
      <vt:lpstr>Ether, Gas, and the Fee Market</vt:lpstr>
      <vt:lpstr>Real-World Example: Smart Contracts and DeFi on Ethereum</vt:lpstr>
      <vt:lpstr>Real-World Example: Ethereum's Major Protocol Upgrades</vt:lpstr>
      <vt:lpstr>Ethereum vs. Bitcoin and the Broader Ecosystem</vt:lpstr>
      <vt:lpstr>Summary</vt:lpstr>
      <vt:lpstr>Discussion Questions</vt:lpstr>
      <vt:lpstr>References</vt:lpstr>
      <vt:lpstr>THANK YOU</vt:lpstr>
      <vt:lpstr>Soft &amp; Hard Fork</vt:lpstr>
      <vt:lpstr>Learning Objectives</vt:lpstr>
      <vt:lpstr>Introduction to Blockchain Forks</vt:lpstr>
      <vt:lpstr>Soft Fork — Backward-Compatible Protocol Upgrade</vt:lpstr>
      <vt:lpstr>Hard Fork — Non-Backward-Compatible Protocol Change</vt:lpstr>
      <vt:lpstr>Technical Comparison — Soft Fork vs Hard Fork</vt:lpstr>
      <vt:lpstr>Real-World Example: Bitcoin SegWit Soft Fork and Bitcoin Cash Hard Fork</vt:lpstr>
      <vt:lpstr>Real-World Example: Ethereum DAO Hack and Ethereum Classic Hard Fork</vt:lpstr>
      <vt:lpstr>Fork Governance, Risks, and Future Considerations</vt:lpstr>
      <vt:lpstr>Summary</vt:lpstr>
      <vt:lpstr>Discussion Questions</vt:lpstr>
      <vt:lpstr>References</vt:lpstr>
      <vt:lpstr>THANK YOU</vt:lpstr>
      <vt:lpstr>Private and Public Blockchain</vt:lpstr>
      <vt:lpstr>Learning Objectives</vt:lpstr>
      <vt:lpstr>Introduction to Blockchain Network Types</vt:lpstr>
      <vt:lpstr>Public Blockchain — Architecture and Characteristics</vt:lpstr>
      <vt:lpstr>Private Blockchain — Architecture and Characteristics</vt:lpstr>
      <vt:lpstr>Consortium Blockchain — Hybrid Governance Model</vt:lpstr>
      <vt:lpstr>Real-World Example: Bitcoin and Ethereum as Public Blockchains</vt:lpstr>
      <vt:lpstr>Real-World Example: Hyperledger Fabric in Enterprise Private Blockchains</vt:lpstr>
      <vt:lpstr>Comparative Analysis and Choosing the Right Blockchain</vt:lpstr>
      <vt:lpstr>Summary</vt:lpstr>
      <vt:lpstr>Discussion Questions</vt:lpstr>
      <vt:lpstr>References</vt:lpstr>
      <vt:lpstr>THANK YOU</vt:lpstr>
      <vt:lpstr>Tokenized Blockchain</vt:lpstr>
      <vt:lpstr>Learning Objectives</vt:lpstr>
      <vt:lpstr>Introduction to Tokenization on Blockchain</vt:lpstr>
      <vt:lpstr>Types of Blockchain Tokens</vt:lpstr>
      <vt:lpstr>Token Standards and Smart Contract Architecture</vt:lpstr>
      <vt:lpstr>Tokenized Assets — Real Estate, Securities, and Commodities</vt:lpstr>
      <vt:lpstr>Real-World Example: DeFi and ERC-20 Token Ecosystems</vt:lpstr>
      <vt:lpstr>Real-World Example: NFTs in Digital Ownership and Supply Chain</vt:lpstr>
      <vt:lpstr>Regulatory Landscape, Challenges, and Future of Tokenization</vt:lpstr>
      <vt:lpstr>Summary</vt:lpstr>
      <vt:lpstr>Discussion Questions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dc:title>
  <dc:creator>ashish_patidar</dc:creator>
  <cp:lastModifiedBy>H175866@365mso.com</cp:lastModifiedBy>
  <cp:revision>44</cp:revision>
  <dcterms:created xsi:type="dcterms:W3CDTF">2023-03-09T05:24:13Z</dcterms:created>
  <dcterms:modified xsi:type="dcterms:W3CDTF">2026-07-09T05:47:41Z</dcterms:modified>
</cp:coreProperties>
</file>