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 id="305"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 id="323" r:id="rId56"/>
    <p:sldId id="324" r:id="rId57"/>
    <p:sldId id="325" r:id="rId58"/>
    <p:sldId id="326" r:id="rId59"/>
    <p:sldId id="327" r:id="rId60"/>
    <p:sldId id="328" r:id="rId61"/>
    <p:sldId id="329" r:id="rId62"/>
    <p:sldId id="330" r:id="rId63"/>
    <p:sldId id="331" r:id="rId64"/>
    <p:sldId id="332" r:id="rId65"/>
    <p:sldId id="333" r:id="rId66"/>
    <p:sldId id="334"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1B6C1D-9A58-FCFD-FC59-B83B334775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2" name="Title 1">
            <a:extLst>
              <a:ext uri="{FF2B5EF4-FFF2-40B4-BE49-F238E27FC236}">
                <a16:creationId xmlns:a16="http://schemas.microsoft.com/office/drawing/2014/main" id="{D82D007B-2D23-25BC-3840-8B44EAE5DA72}"/>
              </a:ext>
            </a:extLst>
          </p:cNvPr>
          <p:cNvSpPr>
            <a:spLocks noGrp="1"/>
          </p:cNvSpPr>
          <p:nvPr>
            <p:ph type="ctrTitle"/>
          </p:nvPr>
        </p:nvSpPr>
        <p:spPr>
          <a:xfrm>
            <a:off x="708660" y="2836506"/>
            <a:ext cx="7199034" cy="1942536"/>
          </a:xfrm>
        </p:spPr>
        <p:txBody>
          <a:bodyPr anchor="b">
            <a:normAutofit/>
          </a:bodyPr>
          <a:lstStyle>
            <a:lvl1pPr algn="l">
              <a:defRPr sz="45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AD05245-A962-B22A-4DDB-C3B335E6454A}"/>
              </a:ext>
            </a:extLst>
          </p:cNvPr>
          <p:cNvSpPr>
            <a:spLocks noGrp="1"/>
          </p:cNvSpPr>
          <p:nvPr>
            <p:ph type="subTitle" idx="1"/>
          </p:nvPr>
        </p:nvSpPr>
        <p:spPr>
          <a:xfrm>
            <a:off x="708660" y="5108704"/>
            <a:ext cx="6858000" cy="605502"/>
          </a:xfrm>
        </p:spPr>
        <p:txBody>
          <a:bodyPr>
            <a:normAutofit/>
          </a:bodyPr>
          <a:lstStyle>
            <a:lvl1pPr marL="0" indent="0" algn="l">
              <a:buNone/>
              <a:defRPr sz="2700">
                <a:solidFill>
                  <a:schemeClr val="bg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14" name="Picture 13">
            <a:extLst>
              <a:ext uri="{FF2B5EF4-FFF2-40B4-BE49-F238E27FC236}">
                <a16:creationId xmlns:a16="http://schemas.microsoft.com/office/drawing/2014/main" id="{C1E589B6-88B9-49D6-0916-921E66203B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1" y="1041400"/>
            <a:ext cx="2363444" cy="686813"/>
          </a:xfrm>
          <a:prstGeom prst="rect">
            <a:avLst/>
          </a:prstGeom>
        </p:spPr>
      </p:pic>
      <p:pic>
        <p:nvPicPr>
          <p:cNvPr id="6" name="Picture 5">
            <a:extLst>
              <a:ext uri="{FF2B5EF4-FFF2-40B4-BE49-F238E27FC236}">
                <a16:creationId xmlns:a16="http://schemas.microsoft.com/office/drawing/2014/main" id="{AC26ABD9-40D7-AA22-F0C1-650D3C21A1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 y="6334744"/>
            <a:ext cx="1293989" cy="365792"/>
          </a:xfrm>
          <a:prstGeom prst="rect">
            <a:avLst/>
          </a:prstGeom>
        </p:spPr>
      </p:pic>
    </p:spTree>
    <p:extLst>
      <p:ext uri="{BB962C8B-B14F-4D97-AF65-F5344CB8AC3E}">
        <p14:creationId xmlns:p14="http://schemas.microsoft.com/office/powerpoint/2010/main" val="3739061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68AD05-1982-0DF0-DB84-69992E3B47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DD0D3381-9A33-CDE6-A465-39D508AD737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9A21791-0209-93DE-4383-04DAF66454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3A507BB1-3659-8D23-FA89-EA4F4D60D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5" name="Graphic 4">
            <a:extLst>
              <a:ext uri="{FF2B5EF4-FFF2-40B4-BE49-F238E27FC236}">
                <a16:creationId xmlns:a16="http://schemas.microsoft.com/office/drawing/2014/main" id="{DA12D315-2DC9-AE52-4820-DBFE1FD82AAF}"/>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6" name="Slide Number Placeholder 5">
            <a:extLst>
              <a:ext uri="{FF2B5EF4-FFF2-40B4-BE49-F238E27FC236}">
                <a16:creationId xmlns:a16="http://schemas.microsoft.com/office/drawing/2014/main" id="{BE0BA133-188F-1018-3011-9894D2759E33}"/>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4953355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6172AF-7DA8-B4AB-77FD-93C3CDDBF7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Vertical Title 1">
            <a:extLst>
              <a:ext uri="{FF2B5EF4-FFF2-40B4-BE49-F238E27FC236}">
                <a16:creationId xmlns:a16="http://schemas.microsoft.com/office/drawing/2014/main" id="{80514317-5D4A-3C1D-4027-E4A77FCE8B28}"/>
              </a:ext>
            </a:extLst>
          </p:cNvPr>
          <p:cNvSpPr>
            <a:spLocks noGrp="1"/>
          </p:cNvSpPr>
          <p:nvPr>
            <p:ph type="title" orient="vert"/>
          </p:nvPr>
        </p:nvSpPr>
        <p:spPr>
          <a:xfrm>
            <a:off x="6543675" y="365125"/>
            <a:ext cx="1971675" cy="5811838"/>
          </a:xfrm>
        </p:spPr>
        <p:txBody>
          <a:bodyPr vert="eaVert"/>
          <a:lstStyle>
            <a:lvl1pPr>
              <a:defRPr>
                <a:solidFill>
                  <a:schemeClr val="tx2"/>
                </a:solidFill>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94BE6995-F9A4-0689-FA08-AC65CBECF22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404AF2B0-44DA-FC23-665D-75C23412D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5" name="Graphic 4">
            <a:extLst>
              <a:ext uri="{FF2B5EF4-FFF2-40B4-BE49-F238E27FC236}">
                <a16:creationId xmlns:a16="http://schemas.microsoft.com/office/drawing/2014/main" id="{1EBA1BCB-5D76-4F42-E4D9-407309BC6F3C}"/>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6" name="Slide Number Placeholder 5">
            <a:extLst>
              <a:ext uri="{FF2B5EF4-FFF2-40B4-BE49-F238E27FC236}">
                <a16:creationId xmlns:a16="http://schemas.microsoft.com/office/drawing/2014/main" id="{BA9CA00D-4A52-8A7A-BE74-13E98B5DA635}"/>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1665701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2"/>
      </p:bgRef>
    </p:bg>
    <p:spTree>
      <p:nvGrpSpPr>
        <p:cNvPr id="1" name=""/>
        <p:cNvGrpSpPr/>
        <p:nvPr/>
      </p:nvGrpSpPr>
      <p:grpSpPr>
        <a:xfrm>
          <a:off x="0" y="0"/>
          <a:ext cx="0" cy="0"/>
          <a:chOff x="0" y="0"/>
          <a:chExt cx="0" cy="0"/>
        </a:xfrm>
      </p:grpSpPr>
      <p:pic>
        <p:nvPicPr>
          <p:cNvPr id="10" name="Picture 9" hidden="1">
            <a:extLst>
              <a:ext uri="{FF2B5EF4-FFF2-40B4-BE49-F238E27FC236}">
                <a16:creationId xmlns:a16="http://schemas.microsoft.com/office/drawing/2014/main" id="{121B6C1D-9A58-FCFD-FC59-B83B334775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796"/>
            <a:ext cx="9144000" cy="6857998"/>
          </a:xfrm>
          <a:prstGeom prst="rect">
            <a:avLst/>
          </a:prstGeom>
        </p:spPr>
      </p:pic>
      <p:pic>
        <p:nvPicPr>
          <p:cNvPr id="19" name="Graphic 18">
            <a:extLst>
              <a:ext uri="{FF2B5EF4-FFF2-40B4-BE49-F238E27FC236}">
                <a16:creationId xmlns:a16="http://schemas.microsoft.com/office/drawing/2014/main" id="{1C00A59F-5699-FFEC-05E4-084B9D01F5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9272" y="3032254"/>
            <a:ext cx="256526" cy="376238"/>
          </a:xfrm>
          <a:prstGeom prst="rect">
            <a:avLst/>
          </a:prstGeom>
        </p:spPr>
      </p:pic>
      <p:pic>
        <p:nvPicPr>
          <p:cNvPr id="21" name="Graphic 20">
            <a:extLst>
              <a:ext uri="{FF2B5EF4-FFF2-40B4-BE49-F238E27FC236}">
                <a16:creationId xmlns:a16="http://schemas.microsoft.com/office/drawing/2014/main" id="{572AEE09-A5AD-AA06-48E6-898E033BA9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2334" y="3926565"/>
            <a:ext cx="230400" cy="384000"/>
          </a:xfrm>
          <a:prstGeom prst="rect">
            <a:avLst/>
          </a:prstGeom>
        </p:spPr>
      </p:pic>
      <p:pic>
        <p:nvPicPr>
          <p:cNvPr id="23" name="Graphic 22">
            <a:extLst>
              <a:ext uri="{FF2B5EF4-FFF2-40B4-BE49-F238E27FC236}">
                <a16:creationId xmlns:a16="http://schemas.microsoft.com/office/drawing/2014/main" id="{A01C56E0-4FF4-A49E-65BE-5A1BF232E4D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5582" y="4758612"/>
            <a:ext cx="303907" cy="405209"/>
          </a:xfrm>
          <a:prstGeom prst="rect">
            <a:avLst/>
          </a:prstGeom>
        </p:spPr>
      </p:pic>
      <p:pic>
        <p:nvPicPr>
          <p:cNvPr id="27" name="Graphic 26">
            <a:extLst>
              <a:ext uri="{FF2B5EF4-FFF2-40B4-BE49-F238E27FC236}">
                <a16:creationId xmlns:a16="http://schemas.microsoft.com/office/drawing/2014/main" id="{CDEF55D3-82EA-2BAF-B8BF-6C8795BCED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2334" y="5676372"/>
            <a:ext cx="2379641" cy="376042"/>
          </a:xfrm>
          <a:prstGeom prst="rect">
            <a:avLst/>
          </a:prstGeom>
        </p:spPr>
      </p:pic>
      <p:pic>
        <p:nvPicPr>
          <p:cNvPr id="14" name="Picture 13">
            <a:extLst>
              <a:ext uri="{FF2B5EF4-FFF2-40B4-BE49-F238E27FC236}">
                <a16:creationId xmlns:a16="http://schemas.microsoft.com/office/drawing/2014/main" id="{C1E589B6-88B9-49D6-0916-921E66203B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661" y="1041399"/>
            <a:ext cx="3570428" cy="1037560"/>
          </a:xfrm>
          <a:prstGeom prst="rect">
            <a:avLst/>
          </a:prstGeom>
        </p:spPr>
      </p:pic>
      <p:sp>
        <p:nvSpPr>
          <p:cNvPr id="6" name="Subtitle 2">
            <a:extLst>
              <a:ext uri="{FF2B5EF4-FFF2-40B4-BE49-F238E27FC236}">
                <a16:creationId xmlns:a16="http://schemas.microsoft.com/office/drawing/2014/main" id="{659A0B0B-6155-1E7E-4087-A0497CBDBD27}"/>
              </a:ext>
            </a:extLst>
          </p:cNvPr>
          <p:cNvSpPr txBox="1">
            <a:spLocks/>
          </p:cNvSpPr>
          <p:nvPr/>
        </p:nvSpPr>
        <p:spPr>
          <a:xfrm>
            <a:off x="1221580" y="3921043"/>
            <a:ext cx="6345080" cy="363958"/>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tx1"/>
                </a:solidFill>
              </a:rPr>
              <a:t>0731 3111500, 0731 3111501 </a:t>
            </a:r>
          </a:p>
        </p:txBody>
      </p:sp>
      <p:sp>
        <p:nvSpPr>
          <p:cNvPr id="7" name="Subtitle 2">
            <a:extLst>
              <a:ext uri="{FF2B5EF4-FFF2-40B4-BE49-F238E27FC236}">
                <a16:creationId xmlns:a16="http://schemas.microsoft.com/office/drawing/2014/main" id="{AC9BAA4C-4941-92F4-0508-9A086B1782D0}"/>
              </a:ext>
            </a:extLst>
          </p:cNvPr>
          <p:cNvSpPr txBox="1">
            <a:spLocks/>
          </p:cNvSpPr>
          <p:nvPr/>
        </p:nvSpPr>
        <p:spPr>
          <a:xfrm>
            <a:off x="1221581" y="4797554"/>
            <a:ext cx="6305550" cy="405209"/>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tx1"/>
                </a:solidFill>
              </a:rPr>
              <a:t>www.medicaps.ac.in</a:t>
            </a:r>
          </a:p>
        </p:txBody>
      </p:sp>
      <p:sp>
        <p:nvSpPr>
          <p:cNvPr id="28" name="Subtitle 2">
            <a:extLst>
              <a:ext uri="{FF2B5EF4-FFF2-40B4-BE49-F238E27FC236}">
                <a16:creationId xmlns:a16="http://schemas.microsoft.com/office/drawing/2014/main" id="{A505A0EF-09C3-A69E-1757-50EC79E03CA8}"/>
              </a:ext>
            </a:extLst>
          </p:cNvPr>
          <p:cNvSpPr txBox="1">
            <a:spLocks/>
          </p:cNvSpPr>
          <p:nvPr/>
        </p:nvSpPr>
        <p:spPr>
          <a:xfrm>
            <a:off x="1221580" y="3030245"/>
            <a:ext cx="6345080" cy="363958"/>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tx1"/>
                </a:solidFill>
              </a:rPr>
              <a:t>A.B. Road, </a:t>
            </a:r>
            <a:r>
              <a:rPr lang="en-US" sz="1800" dirty="0" err="1">
                <a:solidFill>
                  <a:schemeClr val="tx1"/>
                </a:solidFill>
              </a:rPr>
              <a:t>Pigdamber</a:t>
            </a:r>
            <a:r>
              <a:rPr lang="en-US" sz="1800" dirty="0">
                <a:solidFill>
                  <a:schemeClr val="tx1"/>
                </a:solidFill>
              </a:rPr>
              <a:t>, Rau, Indore – 453331 </a:t>
            </a:r>
          </a:p>
        </p:txBody>
      </p:sp>
    </p:spTree>
    <p:extLst>
      <p:ext uri="{BB962C8B-B14F-4D97-AF65-F5344CB8AC3E}">
        <p14:creationId xmlns:p14="http://schemas.microsoft.com/office/powerpoint/2010/main" val="3211030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48D5A62-614B-2D12-4D2F-EBF4440B03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E303836C-3920-B8E1-6601-C5C5446BEA1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7DDB8D-FC27-13BF-343B-91B6E648E7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837FC482-F850-8020-F4D8-5B9804E9B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6" name="Graphic 5">
            <a:extLst>
              <a:ext uri="{FF2B5EF4-FFF2-40B4-BE49-F238E27FC236}">
                <a16:creationId xmlns:a16="http://schemas.microsoft.com/office/drawing/2014/main" id="{4641A13F-9C9A-7798-CC1C-CE523E7B96E1}"/>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5" name="Slide Number Placeholder 5">
            <a:extLst>
              <a:ext uri="{FF2B5EF4-FFF2-40B4-BE49-F238E27FC236}">
                <a16:creationId xmlns:a16="http://schemas.microsoft.com/office/drawing/2014/main" id="{178AA40A-965E-4A63-9800-522E13EEDAAE}"/>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pic>
        <p:nvPicPr>
          <p:cNvPr id="7" name="Picture 6">
            <a:extLst>
              <a:ext uri="{FF2B5EF4-FFF2-40B4-BE49-F238E27FC236}">
                <a16:creationId xmlns:a16="http://schemas.microsoft.com/office/drawing/2014/main" id="{4180655E-9533-1F3E-EE1F-400B7CC42A23}"/>
              </a:ext>
            </a:extLst>
          </p:cNvPr>
          <p:cNvPicPr>
            <a:picLocks noChangeAspect="1"/>
          </p:cNvPicPr>
          <p:nvPr/>
        </p:nvPicPr>
        <p:blipFill>
          <a:blip r:embed="rId5" cstate="print">
            <a:alphaModFix amt="20000"/>
            <a:extLst>
              <a:ext uri="{28A0092B-C50C-407E-A947-70E740481C1C}">
                <a14:useLocalDpi xmlns:a14="http://schemas.microsoft.com/office/drawing/2010/main" val="0"/>
              </a:ext>
            </a:extLst>
          </a:blip>
          <a:srcRect t="911" r="25323" b="911"/>
          <a:stretch/>
        </p:blipFill>
        <p:spPr>
          <a:xfrm>
            <a:off x="1" y="0"/>
            <a:ext cx="9123005" cy="6858000"/>
          </a:xfrm>
          <a:prstGeom prst="rect">
            <a:avLst/>
          </a:prstGeom>
        </p:spPr>
      </p:pic>
      <p:sp>
        <p:nvSpPr>
          <p:cNvPr id="9" name="Rectangle 8">
            <a:extLst>
              <a:ext uri="{FF2B5EF4-FFF2-40B4-BE49-F238E27FC236}">
                <a16:creationId xmlns:a16="http://schemas.microsoft.com/office/drawing/2014/main" id="{B0563A23-3EFF-38EB-A383-397C48DB7BBD}"/>
              </a:ext>
            </a:extLst>
          </p:cNvPr>
          <p:cNvSpPr/>
          <p:nvPr/>
        </p:nvSpPr>
        <p:spPr>
          <a:xfrm>
            <a:off x="0" y="0"/>
            <a:ext cx="259773" cy="42197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92A32BE1-F42E-110C-83BF-0ACBAA7288E6}"/>
              </a:ext>
            </a:extLst>
          </p:cNvPr>
          <p:cNvSpPr/>
          <p:nvPr/>
        </p:nvSpPr>
        <p:spPr>
          <a:xfrm>
            <a:off x="0" y="4219720"/>
            <a:ext cx="259773" cy="26382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1" name="Straight Connector 10">
            <a:extLst>
              <a:ext uri="{FF2B5EF4-FFF2-40B4-BE49-F238E27FC236}">
                <a16:creationId xmlns:a16="http://schemas.microsoft.com/office/drawing/2014/main" id="{F06C126F-E72F-28EC-ED77-1AAD54999D83}"/>
              </a:ext>
            </a:extLst>
          </p:cNvPr>
          <p:cNvCxnSpPr/>
          <p:nvPr/>
        </p:nvCxnSpPr>
        <p:spPr>
          <a:xfrm>
            <a:off x="685800" y="6280030"/>
            <a:ext cx="139748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393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5CB1EB-93F5-153E-4764-E6319385D9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094E9C18-36D4-1EE7-007E-6520B516FDCB}"/>
              </a:ext>
            </a:extLst>
          </p:cNvPr>
          <p:cNvSpPr>
            <a:spLocks noGrp="1"/>
          </p:cNvSpPr>
          <p:nvPr>
            <p:ph type="title"/>
          </p:nvPr>
        </p:nvSpPr>
        <p:spPr>
          <a:xfrm>
            <a:off x="623888" y="1709739"/>
            <a:ext cx="7886700" cy="2852737"/>
          </a:xfrm>
        </p:spPr>
        <p:txBody>
          <a:bodyPr anchor="b"/>
          <a:lstStyle>
            <a:lvl1pPr>
              <a:defRPr sz="4500">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F4AB9D-F129-1D0A-3F18-30A01E3CCC4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F9D8542C-570A-B982-EE49-D7BE0A03C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5" name="Graphic 4">
            <a:extLst>
              <a:ext uri="{FF2B5EF4-FFF2-40B4-BE49-F238E27FC236}">
                <a16:creationId xmlns:a16="http://schemas.microsoft.com/office/drawing/2014/main" id="{79EF8714-2E62-9E33-0635-B316E158ECA6}"/>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6" name="Slide Number Placeholder 5">
            <a:extLst>
              <a:ext uri="{FF2B5EF4-FFF2-40B4-BE49-F238E27FC236}">
                <a16:creationId xmlns:a16="http://schemas.microsoft.com/office/drawing/2014/main" id="{B56914BD-BC5D-E404-E474-87D0704C84E1}"/>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6784605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7A5C9C-15EB-E01C-A21A-71D8E8B7B4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27D6001B-3DD9-17F0-8DD5-9C726E119CB1}"/>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20DF940-4841-13C0-050D-C893010CE0D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A22BF0-4C09-EE31-F1E7-CE5F45A8AAC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A4F9AE5F-CE26-D80C-F042-86377F8A6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7" name="Graphic 6">
            <a:extLst>
              <a:ext uri="{FF2B5EF4-FFF2-40B4-BE49-F238E27FC236}">
                <a16:creationId xmlns:a16="http://schemas.microsoft.com/office/drawing/2014/main" id="{622AC294-F3E3-1F24-5352-81AB4060EBFF}"/>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5" name="Slide Number Placeholder 5">
            <a:extLst>
              <a:ext uri="{FF2B5EF4-FFF2-40B4-BE49-F238E27FC236}">
                <a16:creationId xmlns:a16="http://schemas.microsoft.com/office/drawing/2014/main" id="{C68E6FF1-74DD-DB97-8000-750655DC310A}"/>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3409710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3521FE-8074-3AEE-08BB-863228D4A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5B4051E9-43BD-C793-F812-C8B2D5C7511A}"/>
              </a:ext>
            </a:extLst>
          </p:cNvPr>
          <p:cNvSpPr>
            <a:spLocks noGrp="1"/>
          </p:cNvSpPr>
          <p:nvPr>
            <p:ph type="title"/>
          </p:nvPr>
        </p:nvSpPr>
        <p:spPr>
          <a:xfrm>
            <a:off x="629841" y="365126"/>
            <a:ext cx="7886700" cy="1325563"/>
          </a:xfrm>
        </p:spPr>
        <p:txBody>
          <a:bodyPr/>
          <a:lstStyle>
            <a:lvl1pPr>
              <a:defRPr>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70F60C-4123-6B76-0C69-9257E0884C80}"/>
              </a:ext>
            </a:extLst>
          </p:cNvPr>
          <p:cNvSpPr>
            <a:spLocks noGrp="1"/>
          </p:cNvSpPr>
          <p:nvPr>
            <p:ph type="body" idx="1"/>
          </p:nvPr>
        </p:nvSpPr>
        <p:spPr>
          <a:xfrm>
            <a:off x="629842" y="1681163"/>
            <a:ext cx="3868340" cy="823912"/>
          </a:xfrm>
        </p:spPr>
        <p:txBody>
          <a:bodyPr anchor="b"/>
          <a:lstStyle>
            <a:lvl1pPr marL="0" indent="0">
              <a:buNone/>
              <a:defRPr sz="1800" b="1">
                <a:solidFill>
                  <a:schemeClr val="bg2"/>
                </a:solidFill>
                <a:latin typeface="Zilla Slab" pitchFamily="2" charset="0"/>
                <a:ea typeface="Zilla Slab" pitchFamily="2"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28564-DC70-E696-0B34-9B756C5B4D6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1411CD-ADCF-8C75-C21B-9C8189CDDC58}"/>
              </a:ext>
            </a:extLst>
          </p:cNvPr>
          <p:cNvSpPr>
            <a:spLocks noGrp="1"/>
          </p:cNvSpPr>
          <p:nvPr>
            <p:ph type="body" sz="quarter" idx="3"/>
          </p:nvPr>
        </p:nvSpPr>
        <p:spPr>
          <a:xfrm>
            <a:off x="4629150" y="1681163"/>
            <a:ext cx="3887391" cy="823912"/>
          </a:xfrm>
        </p:spPr>
        <p:txBody>
          <a:bodyPr anchor="b"/>
          <a:lstStyle>
            <a:lvl1pPr marL="0" indent="0">
              <a:buNone/>
              <a:defRPr sz="1800" b="1">
                <a:solidFill>
                  <a:schemeClr val="bg2"/>
                </a:solidFill>
                <a:latin typeface="Zilla Slab" pitchFamily="2" charset="0"/>
                <a:ea typeface="Zilla Slab" pitchFamily="2"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CA3D30F-8257-0773-224C-A80FD7DCC39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784CB09F-AA67-425D-8664-92FF321FB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8" name="Graphic 7">
            <a:extLst>
              <a:ext uri="{FF2B5EF4-FFF2-40B4-BE49-F238E27FC236}">
                <a16:creationId xmlns:a16="http://schemas.microsoft.com/office/drawing/2014/main" id="{D9773CB4-AA79-2B87-C13D-416A1743F26E}"/>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9" name="Slide Number Placeholder 5">
            <a:extLst>
              <a:ext uri="{FF2B5EF4-FFF2-40B4-BE49-F238E27FC236}">
                <a16:creationId xmlns:a16="http://schemas.microsoft.com/office/drawing/2014/main" id="{951C8CC7-5103-852D-2638-5633A716F9E0}"/>
              </a:ext>
            </a:extLst>
          </p:cNvPr>
          <p:cNvSpPr>
            <a:spLocks noGrp="1"/>
          </p:cNvSpPr>
          <p:nvPr>
            <p:ph type="sldNum" sz="quarter" idx="10"/>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771279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190A96-BFCE-EFBD-CCDA-D7646C83B4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ED80C1EC-5C4F-4BB4-1D23-1BB6D97E2B04}"/>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2ACC1866-2580-DF83-1482-67DBCC2EA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4" name="Graphic 3">
            <a:extLst>
              <a:ext uri="{FF2B5EF4-FFF2-40B4-BE49-F238E27FC236}">
                <a16:creationId xmlns:a16="http://schemas.microsoft.com/office/drawing/2014/main" id="{06928A15-0FAE-3D7A-BE88-D42ED256BE36}"/>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5" name="Slide Number Placeholder 5">
            <a:extLst>
              <a:ext uri="{FF2B5EF4-FFF2-40B4-BE49-F238E27FC236}">
                <a16:creationId xmlns:a16="http://schemas.microsoft.com/office/drawing/2014/main" id="{C03D672C-222C-01AE-E0B6-93D6FE1ABD79}"/>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237252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B72897-6F99-23F4-62FA-97B44DE86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pic>
        <p:nvPicPr>
          <p:cNvPr id="2" name="Picture 1">
            <a:extLst>
              <a:ext uri="{FF2B5EF4-FFF2-40B4-BE49-F238E27FC236}">
                <a16:creationId xmlns:a16="http://schemas.microsoft.com/office/drawing/2014/main" id="{1B4B1E94-09C1-BD0F-9C7D-EA10237B8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3" name="Graphic 2">
            <a:extLst>
              <a:ext uri="{FF2B5EF4-FFF2-40B4-BE49-F238E27FC236}">
                <a16:creationId xmlns:a16="http://schemas.microsoft.com/office/drawing/2014/main" id="{12804975-758F-47E4-93AA-69CA818075BA}"/>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4" name="Slide Number Placeholder 5">
            <a:extLst>
              <a:ext uri="{FF2B5EF4-FFF2-40B4-BE49-F238E27FC236}">
                <a16:creationId xmlns:a16="http://schemas.microsoft.com/office/drawing/2014/main" id="{E3EE3F8D-94C6-6090-7F45-0140F68D96F7}"/>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6288990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A1E715-A3C2-1062-72BA-AA6101EFDB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3C33B173-896D-3270-D196-9EA3CDED3908}"/>
              </a:ext>
            </a:extLst>
          </p:cNvPr>
          <p:cNvSpPr>
            <a:spLocks noGrp="1"/>
          </p:cNvSpPr>
          <p:nvPr>
            <p:ph type="title"/>
          </p:nvPr>
        </p:nvSpPr>
        <p:spPr>
          <a:xfrm>
            <a:off x="629841" y="457200"/>
            <a:ext cx="2949178" cy="1112838"/>
          </a:xfrm>
        </p:spPr>
        <p:txBody>
          <a:bodyPr anchor="b"/>
          <a:lstStyle>
            <a:lvl1pPr>
              <a:defRPr sz="2400">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E64532D-27C9-84A8-A21E-F55F5426231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009652A-3B8E-D6FE-0C51-AD79BCB11F5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5" name="Picture 4">
            <a:extLst>
              <a:ext uri="{FF2B5EF4-FFF2-40B4-BE49-F238E27FC236}">
                <a16:creationId xmlns:a16="http://schemas.microsoft.com/office/drawing/2014/main" id="{FA6FED96-33F4-AE85-1943-38B458CA6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6" name="Graphic 5">
            <a:extLst>
              <a:ext uri="{FF2B5EF4-FFF2-40B4-BE49-F238E27FC236}">
                <a16:creationId xmlns:a16="http://schemas.microsoft.com/office/drawing/2014/main" id="{76CCEDC5-EC77-FE15-57BB-7AAC4B533332}"/>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7" name="Slide Number Placeholder 5">
            <a:extLst>
              <a:ext uri="{FF2B5EF4-FFF2-40B4-BE49-F238E27FC236}">
                <a16:creationId xmlns:a16="http://schemas.microsoft.com/office/drawing/2014/main" id="{D09DCED4-9B61-CDC1-9F25-4418EED76E26}"/>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206607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F93E89-EC43-508C-91D2-FE01949F0ED8}"/>
              </a:ext>
            </a:extLst>
          </p:cNvPr>
          <p:cNvSpPr/>
          <p:nvPr/>
        </p:nvSpPr>
        <p:spPr>
          <a:xfrm>
            <a:off x="3807619" y="885826"/>
            <a:ext cx="4706540" cy="498316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8EC8168B-13D2-605D-EF13-8460F43410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7102" y="1"/>
            <a:ext cx="326899" cy="432817"/>
          </a:xfrm>
          <a:prstGeom prst="rect">
            <a:avLst/>
          </a:prstGeom>
        </p:spPr>
      </p:pic>
      <p:sp>
        <p:nvSpPr>
          <p:cNvPr id="2" name="Title 1">
            <a:extLst>
              <a:ext uri="{FF2B5EF4-FFF2-40B4-BE49-F238E27FC236}">
                <a16:creationId xmlns:a16="http://schemas.microsoft.com/office/drawing/2014/main" id="{D0864C21-F58A-694E-BDDF-DDA23E0F92EA}"/>
              </a:ext>
            </a:extLst>
          </p:cNvPr>
          <p:cNvSpPr>
            <a:spLocks noGrp="1"/>
          </p:cNvSpPr>
          <p:nvPr>
            <p:ph type="title"/>
          </p:nvPr>
        </p:nvSpPr>
        <p:spPr>
          <a:xfrm>
            <a:off x="629841" y="457200"/>
            <a:ext cx="2949178" cy="1112838"/>
          </a:xfrm>
        </p:spPr>
        <p:txBody>
          <a:bodyPr anchor="b"/>
          <a:lstStyle>
            <a:lvl1pPr>
              <a:defRPr sz="2400">
                <a:solidFill>
                  <a:schemeClr val="tx2"/>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B5008F3-14EF-C275-5009-54A6C0948E96}"/>
              </a:ext>
            </a:extLst>
          </p:cNvPr>
          <p:cNvSpPr>
            <a:spLocks noGrp="1"/>
          </p:cNvSpPr>
          <p:nvPr>
            <p:ph type="pic" idx="1"/>
          </p:nvPr>
        </p:nvSpPr>
        <p:spPr>
          <a:xfrm>
            <a:off x="3887391" y="987426"/>
            <a:ext cx="4549378" cy="4737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9828B4C-F206-DE18-A860-B2259AF8DF8F}"/>
              </a:ext>
            </a:extLst>
          </p:cNvPr>
          <p:cNvSpPr>
            <a:spLocks noGrp="1"/>
          </p:cNvSpPr>
          <p:nvPr>
            <p:ph type="body" sz="half" idx="2"/>
          </p:nvPr>
        </p:nvSpPr>
        <p:spPr>
          <a:xfrm>
            <a:off x="629841" y="1578718"/>
            <a:ext cx="2949178" cy="429026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5" name="Picture 4">
            <a:extLst>
              <a:ext uri="{FF2B5EF4-FFF2-40B4-BE49-F238E27FC236}">
                <a16:creationId xmlns:a16="http://schemas.microsoft.com/office/drawing/2014/main" id="{1050AA15-91AB-ED53-47E2-7B2643344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1" y="6356350"/>
            <a:ext cx="1293989" cy="365792"/>
          </a:xfrm>
          <a:prstGeom prst="rect">
            <a:avLst/>
          </a:prstGeom>
        </p:spPr>
      </p:pic>
      <p:pic>
        <p:nvPicPr>
          <p:cNvPr id="6" name="Graphic 5">
            <a:extLst>
              <a:ext uri="{FF2B5EF4-FFF2-40B4-BE49-F238E27FC236}">
                <a16:creationId xmlns:a16="http://schemas.microsoft.com/office/drawing/2014/main" id="{6C2B2FDC-3E39-80E3-47A9-F14E0B22DB65}"/>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8515350" y="5986786"/>
            <a:ext cx="404603" cy="617231"/>
          </a:xfrm>
          <a:prstGeom prst="rect">
            <a:avLst/>
          </a:prstGeom>
        </p:spPr>
      </p:pic>
      <p:sp>
        <p:nvSpPr>
          <p:cNvPr id="7" name="Slide Number Placeholder 5">
            <a:extLst>
              <a:ext uri="{FF2B5EF4-FFF2-40B4-BE49-F238E27FC236}">
                <a16:creationId xmlns:a16="http://schemas.microsoft.com/office/drawing/2014/main" id="{FA1E7417-7698-6DAD-F799-E94ADF9A91E0}"/>
              </a:ext>
            </a:extLst>
          </p:cNvPr>
          <p:cNvSpPr>
            <a:spLocks noGrp="1"/>
          </p:cNvSpPr>
          <p:nvPr>
            <p:ph type="sldNum" sz="quarter" idx="4"/>
          </p:nvPr>
        </p:nvSpPr>
        <p:spPr>
          <a:xfrm>
            <a:off x="8718403" y="39526"/>
            <a:ext cx="404603" cy="365125"/>
          </a:xfrm>
          <a:prstGeom prst="rect">
            <a:avLst/>
          </a:prstGeom>
        </p:spPr>
        <p:txBody>
          <a:bodyPr vert="horz" lIns="91440" tIns="45720" rIns="91440" bIns="45720" rtlCol="0" anchor="ctr"/>
          <a:lstStyle>
            <a:lvl1pPr algn="r">
              <a:defRPr sz="900">
                <a:solidFill>
                  <a:schemeClr val="bg1"/>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38875073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2AB9EE-315E-A59D-7C69-7297198BEC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ECD9C6-79F7-5E4F-5997-18FD9FB8651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86A633-AE6E-E900-F6C6-2A97DCD181D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F35FC89-4C43-4833-9E0A-43098D0172D5}" type="datetimeFigureOut">
              <a:rPr lang="en-US" smtClean="0"/>
              <a:pPr/>
              <a:t>7/9/2026</a:t>
            </a:fld>
            <a:endParaRPr lang="en-US"/>
          </a:p>
        </p:txBody>
      </p:sp>
      <p:sp>
        <p:nvSpPr>
          <p:cNvPr id="5" name="Footer Placeholder 4">
            <a:extLst>
              <a:ext uri="{FF2B5EF4-FFF2-40B4-BE49-F238E27FC236}">
                <a16:creationId xmlns:a16="http://schemas.microsoft.com/office/drawing/2014/main" id="{07FF33C2-41D7-CC19-A386-62E89AE35F8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EF264C-5B54-0AB1-A4A1-B9DE1C365F0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9BC5D23-DCBC-4E1A-93DA-CED8262DFAD8}" type="slidenum">
              <a:rPr lang="en-US" smtClean="0"/>
              <a:pPr/>
              <a:t>‹#›</a:t>
            </a:fld>
            <a:endParaRPr lang="en-US"/>
          </a:p>
        </p:txBody>
      </p:sp>
    </p:spTree>
    <p:extLst>
      <p:ext uri="{BB962C8B-B14F-4D97-AF65-F5344CB8AC3E}">
        <p14:creationId xmlns:p14="http://schemas.microsoft.com/office/powerpoint/2010/main" val="30072276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Nakamoto Consensus</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Nakamoto consensus was the first practical solution to Byzantine fault tolerance in a permissionless, open network of anonymous participants, solving the double-spend problem without any central authority.</a:t>
            </a:r>
          </a:p>
          <a:p>
            <a:r>
              <a:rPr sz="1800" b="0">
                <a:solidFill>
                  <a:srgbClr val="000000"/>
                </a:solidFill>
                <a:latin typeface="Metropolis"/>
              </a:rPr>
              <a:t>Proof-of-Work converts computational energy into unforgeable voting power, achieving Sybil resistance by making identity creation costless but influence proportional to hardware expenditure.</a:t>
            </a:r>
          </a:p>
          <a:p>
            <a:r>
              <a:rPr sz="1800" b="0">
                <a:solidFill>
                  <a:srgbClr val="000000"/>
                </a:solidFill>
                <a:latin typeface="Metropolis"/>
              </a:rPr>
              <a:t>The longest chain rule provides a simple, globally consistent fork-choice mechanism that allows any node — regardless of connectivity history — to converge on the canonical ledger by adopting the chain with the greatest accumulated work.</a:t>
            </a:r>
          </a:p>
          <a:p>
            <a:r>
              <a:rPr sz="1800" b="0">
                <a:solidFill>
                  <a:srgbClr val="000000"/>
                </a:solidFill>
                <a:latin typeface="Metropolis"/>
              </a:rPr>
              <a:t>Security is probabilistic: the probability of a successful transaction reversal decreases exponentially with each additional confirmation, with 6 confirmations widely accepted as practically irreversible.</a:t>
            </a:r>
          </a:p>
          <a:p>
            <a:r>
              <a:rPr sz="1800" b="0">
                <a:solidFill>
                  <a:srgbClr val="000000"/>
                </a:solidFill>
                <a:latin typeface="Metropolis"/>
              </a:rPr>
              <a:t>The 51% attack is the primary threat model of Nakamoto consensus; its economic cost scales with the network's total hash rate, making Bitcoin's attack cost prohibitively high while smaller PoW chains remain vulnerable.</a:t>
            </a:r>
          </a:p>
          <a:p>
            <a:r>
              <a:rPr sz="1800" b="0">
                <a:solidFill>
                  <a:srgbClr val="000000"/>
                </a:solidFill>
                <a:latin typeface="Metropolis"/>
              </a:rPr>
              <a:t>Nakamoto consensus trades throughput and deterministic finality for permissionless participation and Sybil resistance — a design philosophy that has inspired decades of subsequent blockchain consensus research and development.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Nakamoto's original paper models the 51% attack using a Poisson process — what are the key assumptions of this model, and under what real-world conditions might the actual security be weaker or stronger than the model predicts?</a:t>
            </a:r>
          </a:p>
          <a:p>
            <a:r>
              <a:rPr sz="1800" b="0">
                <a:solidFill>
                  <a:srgbClr val="000000"/>
                </a:solidFill>
                <a:latin typeface="Metropolis"/>
              </a:rPr>
              <a:t>How does the selfish mining strategy discovered by Eyal and Sirer challenge the assumption that rational miners will always follow the honest protocol, and what protocol modifications have been proposed to neutralize this attack?</a:t>
            </a:r>
          </a:p>
          <a:p>
            <a:r>
              <a:rPr sz="1800" b="0">
                <a:solidFill>
                  <a:srgbClr val="000000"/>
                </a:solidFill>
                <a:latin typeface="Metropolis"/>
              </a:rPr>
              <a:t>Compare Nakamoto consensus and Tendermint BFT on the dimensions of finality, throughput, Sybil resistance, and fault tolerance — for which blockchain use cases would each be the superior architectural choice, and why?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Nakamoto, S. (2008). Bitcoin: A Peer-to-Peer Electronic Cash System. https://bitcoin.org/bitcoin.pdf</a:t>
            </a:r>
          </a:p>
          <a:p>
            <a:r>
              <a:rPr sz="1800" b="0">
                <a:solidFill>
                  <a:srgbClr val="000000"/>
                </a:solidFill>
                <a:latin typeface="Metropolis"/>
              </a:rPr>
              <a:t>Lamport, L., Shostak, R., &amp; Pease, M. (1982). The Byzantine Generals Problem. ACM Transactions on Programming Languages and Systems, 4(3), 382–401.</a:t>
            </a:r>
          </a:p>
          <a:p>
            <a:r>
              <a:rPr sz="1800" b="0">
                <a:solidFill>
                  <a:srgbClr val="000000"/>
                </a:solidFill>
                <a:latin typeface="Metropolis"/>
              </a:rPr>
              <a:t>Eyal, I., &amp; Sirer, E. G. (2014). Majority is Not Enough: Bitcoin Mining is Vulnerable. Financial Cryptography and Data Security, Springer.</a:t>
            </a:r>
          </a:p>
          <a:p>
            <a:r>
              <a:rPr sz="1800" b="0">
                <a:solidFill>
                  <a:srgbClr val="000000"/>
                </a:solidFill>
                <a:latin typeface="Metropolis"/>
              </a:rPr>
              <a:t>Garay, J., Kiayias, A., &amp; Leonardos, N. (2015). The Bitcoin Backbone Protocol: Analysis and Applications. Advances in Cryptology – EUROCRYPT 2015, Springer.</a:t>
            </a:r>
          </a:p>
          <a:p>
            <a:r>
              <a:rPr sz="1800" b="0">
                <a:solidFill>
                  <a:srgbClr val="000000"/>
                </a:solidFill>
                <a:latin typeface="Metropolis"/>
              </a:rPr>
              <a:t>Antonopoulos, A. M. (2017). Mastering Bitcoin: Programming the Open Blockchain (2nd ed.). O'Reilly Media.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Proof of Work, Proof of Stake and Proof of Burn</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Understand the fundamental purpose of consensus mechanisms and why different proof-based protocols were developed to address the limitations of their predecessors.</a:t>
            </a:r>
          </a:p>
          <a:p>
            <a:r>
              <a:rPr sz="1800" b="0">
                <a:solidFill>
                  <a:srgbClr val="000000"/>
                </a:solidFill>
                <a:latin typeface="Metropolis"/>
              </a:rPr>
              <a:t>Explain the technical working of Proof-of-Work including hash puzzle solving, difficulty adjustment, and its role in securing the Bitcoin network.</a:t>
            </a:r>
          </a:p>
          <a:p>
            <a:r>
              <a:rPr sz="1800" b="0">
                <a:solidFill>
                  <a:srgbClr val="000000"/>
                </a:solidFill>
                <a:latin typeface="Metropolis"/>
              </a:rPr>
              <a:t>Describe the Proof-of-Stake mechanism, validator selection methods, slashing conditions, and how it achieves security without energy-intensive computation.</a:t>
            </a:r>
          </a:p>
          <a:p>
            <a:r>
              <a:rPr sz="1800" b="0">
                <a:solidFill>
                  <a:srgbClr val="000000"/>
                </a:solidFill>
                <a:latin typeface="Metropolis"/>
              </a:rPr>
              <a:t>Analyze Proof-of-Burn as an alternative consensus and token distribution mechanism, explaining how destroying coins creates verifiable commitment to a network.</a:t>
            </a:r>
          </a:p>
          <a:p>
            <a:r>
              <a:rPr sz="1800" b="0">
                <a:solidFill>
                  <a:srgbClr val="000000"/>
                </a:solidFill>
                <a:latin typeface="Metropolis"/>
              </a:rPr>
              <a:t>Evaluate the trade-offs among Proof-of-Work, Proof-of-Stake, and Proof-of-Burn across dimensions of security, energy efficiency, decentralization, and economic incentives.</a:t>
            </a:r>
          </a:p>
          <a:p>
            <a:r>
              <a:rPr sz="1800" b="0">
                <a:solidFill>
                  <a:srgbClr val="000000"/>
                </a:solidFill>
                <a:latin typeface="Metropolis"/>
              </a:rPr>
              <a:t>Apply comparative knowledge of these consensus protocols to recommend the most appropriate mechanism for a given blockchain use case and threat model.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Proof of Work: Mechanism and Mining Process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Proof-of-Work (PoW) requires block proposers (miners) to repeatedly hash the block header with different nonce values until the resulting SHA-256 hash falls below a network-defined numerical target — a process that demands massive computational effort.</a:t>
            </a:r>
          </a:p>
          <a:p>
            <a:r>
              <a:rPr sz="1800" b="0">
                <a:solidFill>
                  <a:srgbClr val="000000"/>
                </a:solidFill>
                <a:latin typeface="Metropolis"/>
              </a:rPr>
              <a:t>The difficulty target is dynamically adjusted every 2016 blocks (approximately two weeks in Bitcoin) so that the average time between blocks remains close to 10 minutes, regardless of how much total hash power joins or leaves the network.</a:t>
            </a:r>
          </a:p>
          <a:p>
            <a:r>
              <a:rPr sz="1800" b="0">
                <a:solidFill>
                  <a:srgbClr val="000000"/>
                </a:solidFill>
                <a:latin typeface="Metropolis"/>
              </a:rPr>
              <a:t>Finding a valid nonce is entirely probabilistic with no shortcut — miners must brute-force billions of nonce values per second — yet any node can verify a solution with a single hash computation, creating a fundamental asymmetry between production cost and verification cost.</a:t>
            </a:r>
          </a:p>
          <a:p>
            <a:r>
              <a:rPr sz="1800" b="0">
                <a:solidFill>
                  <a:srgbClr val="000000"/>
                </a:solidFill>
                <a:latin typeface="Metropolis"/>
              </a:rPr>
              <a:t>Mining hardware has evolved through four generations: CPUs (2009), GPUs (2010), FPGAs (2011), and ASICs (2013–present); modern Bitcoin ASICs from Bitmain and MicroBT achieve efficiencies of approximately 20–30 joules per terahash.</a:t>
            </a:r>
          </a:p>
          <a:p>
            <a:r>
              <a:rPr sz="1800" b="0">
                <a:solidFill>
                  <a:srgbClr val="000000"/>
                </a:solidFill>
                <a:latin typeface="Metropolis"/>
              </a:rPr>
              <a:t>Block rewards (newly minted BTC plus transaction fees) align miner incentives with honest behavior — rational miners earn more by building on the valid chain than by attempting reorganizations, creating economic security through game theory.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Proof of Work: Security Model and Limitations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PoW security rests on the 51% threshold: as long as honest miners control more than half of the total network hash rate, the probability of an attacker successfully rewriting confirmed history decreases exponentially with each additional confirmation.</a:t>
            </a:r>
          </a:p>
          <a:p>
            <a:r>
              <a:rPr sz="1800" b="0">
                <a:solidFill>
                  <a:srgbClr val="000000"/>
                </a:solidFill>
                <a:latin typeface="Metropolis"/>
              </a:rPr>
              <a:t>Bitcoin's cumulative proof-of-work — over 600 exahashes per second by 2024 — makes a successful 51% attack prohibitively expensive, requiring an investment of tens of billions of dollars in hardware that would simultaneously lose value if the attack succeeded.</a:t>
            </a:r>
          </a:p>
          <a:p>
            <a:r>
              <a:rPr sz="1800" b="0">
                <a:solidFill>
                  <a:srgbClr val="000000"/>
                </a:solidFill>
                <a:latin typeface="Metropolis"/>
              </a:rPr>
              <a:t>The primary criticism of PoW is its energy consumption: Bitcoin consumes an estimated 100–150 TWh annually, comparable to medium-sized countries, raising significant environmental concerns about carbon footprint and resource allocation.</a:t>
            </a:r>
          </a:p>
          <a:p>
            <a:r>
              <a:rPr sz="1800" b="0">
                <a:solidFill>
                  <a:srgbClr val="000000"/>
                </a:solidFill>
                <a:latin typeface="Metropolis"/>
              </a:rPr>
              <a:t>Mining pool centralization is a structural vulnerability — large pools such as Foundry USA and AntPool have at times collectively exceeded 50% of Bitcoin's hash rate, concentrating decision-making power despite the network's nominal decentralization.</a:t>
            </a:r>
          </a:p>
          <a:p>
            <a:r>
              <a:rPr sz="1800" b="0">
                <a:solidFill>
                  <a:srgbClr val="000000"/>
                </a:solidFill>
                <a:latin typeface="Metropolis"/>
              </a:rPr>
              <a:t>Selfish mining (Eyal &amp; Sirer, 2014) demonstrated that a miner with as little as 33% hash power can strategically withhold blocks to earn a disproportionate share of rewards — a rational deviation undermining the assumed honest-majority security model.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Proof of Stake: Mechanism and Validator Selection</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Proof-of-Stake (PoS) replaces computational work with economic stake as the Sybil-resistance mechanism — validators lock up (stake) a quantity of the network's native cryptocurrency as collateral, which is at risk if they behave dishonestly.</a:t>
            </a:r>
          </a:p>
          <a:p>
            <a:r>
              <a:rPr sz="1800" b="0">
                <a:solidFill>
                  <a:srgbClr val="000000"/>
                </a:solidFill>
                <a:latin typeface="Metropolis"/>
              </a:rPr>
              <a:t>Validator selection for block proposal is pseudo-random, weighted by stake size; Ethereum's PoS protocol uses a RANDAO-based randomness beacon combined with a Verifiable Delay Function (VDF) to make selection unpredictable and manipulation-resistant.</a:t>
            </a:r>
          </a:p>
          <a:p>
            <a:r>
              <a:rPr sz="1800" b="0">
                <a:solidFill>
                  <a:srgbClr val="000000"/>
                </a:solidFill>
                <a:latin typeface="Metropolis"/>
              </a:rPr>
              <a:t>Ethereum requires a minimum stake of 32 ETH per validator; as of 2024, over 900,000 validators have staked more than 32 million ETH — approximately 27% of the total ETH supply — securing the network through economic commitment rather than energy expenditure.</a:t>
            </a:r>
          </a:p>
          <a:p>
            <a:r>
              <a:rPr sz="1800" b="0">
                <a:solidFill>
                  <a:srgbClr val="000000"/>
                </a:solidFill>
                <a:latin typeface="Metropolis"/>
              </a:rPr>
              <a:t>Slashing is the penalty mechanism that destroys a portion of a validator's staked ETH for provably malicious behavior such as double-voting (equivocation) or surrounding votes — making attacks economically self-destructive rather than merely unsuccessful.</a:t>
            </a:r>
          </a:p>
          <a:p>
            <a:r>
              <a:rPr sz="1800" b="0">
                <a:solidFill>
                  <a:srgbClr val="000000"/>
                </a:solidFill>
                <a:latin typeface="Metropolis"/>
              </a:rPr>
              <a:t>PoS achieves faster finality than PoW: Ethereum's Gasper consensus combines LMD-GHOST fork choice with Casper FFG finality gadget, providing economic finality (reversal would require burning at least one-third of all staked ETH) within approximately 12.8 minutes.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Proof of Stake: Variants and Comparative Strengths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Delegated Proof-of-Stake (DPoS), used by EOS and TRON, allows token holders to vote for a fixed set of block producers (21 in EOS); this achieves high throughput (thousands of TPS) at the cost of reduced decentralization due to the small validator set.</a:t>
            </a:r>
          </a:p>
          <a:p>
            <a:r>
              <a:rPr sz="1800" b="0">
                <a:solidFill>
                  <a:srgbClr val="000000"/>
                </a:solidFill>
                <a:latin typeface="Metropolis"/>
              </a:rPr>
              <a:t>Nominated Proof-of-Stake (NPoS), used by Polkadot, separates nominators (token holders who back validators) from validators (active block producers), distributing stake across validators to minimize variance and improve economic security.</a:t>
            </a:r>
          </a:p>
          <a:p>
            <a:r>
              <a:rPr sz="1800" b="0">
                <a:solidFill>
                  <a:srgbClr val="000000"/>
                </a:solidFill>
                <a:latin typeface="Metropolis"/>
              </a:rPr>
              <a:t>Liquid staking protocols such as Lido Finance and Rocket Pool allow users to stake any amount of ETH and receive liquid staking tokens (stETH, rETH) representing their stake, solving the illiquidity problem of locked validator deposits.</a:t>
            </a:r>
          </a:p>
          <a:p>
            <a:r>
              <a:rPr sz="1800" b="0">
                <a:solidFill>
                  <a:srgbClr val="000000"/>
                </a:solidFill>
                <a:latin typeface="Metropolis"/>
              </a:rPr>
              <a:t>PoS dramatically reduces energy consumption compared to PoW — Ethereum's Merge in September 2022 reduced its energy use by approximately 99.95%, from ~80 TWh/year to less than 0.01 TWh/year, while maintaining equivalent security guarantees.</a:t>
            </a:r>
          </a:p>
          <a:p>
            <a:r>
              <a:rPr sz="1800" b="0">
                <a:solidFill>
                  <a:srgbClr val="000000"/>
                </a:solidFill>
                <a:latin typeface="Metropolis"/>
              </a:rPr>
              <a:t>The long-range attack is a theoretical vulnerability specific to PoS: an attacker who acquires old private keys could rewrite history from a past checkpoint; this is mitigated through weak subjectivity checkpoints that nodes use when syncing from scratch.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lstStyle/>
          <a:p>
            <a:r>
              <a:rPr sz="1800" b="0">
                <a:solidFill>
                  <a:srgbClr val="000000"/>
                </a:solidFill>
                <a:latin typeface="Metropolis"/>
              </a:rPr>
              <a:t>Understand the historical context and motivation behind Satoshi Nakamoto's invention of the Nakamoto consensus protocol.</a:t>
            </a:r>
          </a:p>
          <a:p>
            <a:r>
              <a:rPr sz="1800" b="0">
                <a:solidFill>
                  <a:srgbClr val="000000"/>
                </a:solidFill>
                <a:latin typeface="Metropolis"/>
              </a:rPr>
              <a:t>Explain the core components of Nakamoto consensus including Proof-of-Work, the longest chain rule, and probabilistic finality.</a:t>
            </a:r>
          </a:p>
          <a:p>
            <a:r>
              <a:rPr sz="1800" b="0">
                <a:solidFill>
                  <a:srgbClr val="000000"/>
                </a:solidFill>
                <a:latin typeface="Metropolis"/>
              </a:rPr>
              <a:t>Describe how Nakamoto consensus solves the Byzantine Generals Problem in a permissionless, trustless setting.</a:t>
            </a:r>
          </a:p>
          <a:p>
            <a:r>
              <a:rPr sz="1800" b="0">
                <a:solidFill>
                  <a:srgbClr val="000000"/>
                </a:solidFill>
                <a:latin typeface="Metropolis"/>
              </a:rPr>
              <a:t>Analyze the security assumptions of Nakamoto consensus including the 51% attack threshold and Sybil resistance properties.</a:t>
            </a:r>
          </a:p>
          <a:p>
            <a:r>
              <a:rPr sz="1800" b="0">
                <a:solidFill>
                  <a:srgbClr val="000000"/>
                </a:solidFill>
                <a:latin typeface="Metropolis"/>
              </a:rPr>
              <a:t>Evaluate the trade-offs of Nakamoto consensus in terms of throughput, latency, energy consumption, and decentralization versus classical BFT algorithms.</a:t>
            </a:r>
          </a:p>
          <a:p>
            <a:r>
              <a:rPr sz="1800" b="0">
                <a:solidFill>
                  <a:srgbClr val="000000"/>
                </a:solidFill>
                <a:latin typeface="Metropolis"/>
              </a:rPr>
              <a:t>Apply understanding of Nakamoto consensus to assess how it underpins Bitcoin's security model and influenced subsequent blockchain consensus designs.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Real-World Example: Ethereum's Transition from PoW to PoS (The Merge)</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Ethereum successfully transitioned from Proof-of-Work to Proof-of-Stake on September 15, 2022, in an event called The Merge — one of the most complex and high-stakes protocol upgrades in blockchain history, executed without downtime or loss of funds.</a:t>
            </a:r>
          </a:p>
          <a:p>
            <a:r>
              <a:rPr sz="1800" b="0">
                <a:solidFill>
                  <a:srgbClr val="000000"/>
                </a:solidFill>
                <a:latin typeface="Metropolis"/>
              </a:rPr>
              <a:t>The transition involved merging Ethereum's existing PoW execution layer with the Beacon Chain, which had been running as a separate PoS consensus layer since December 2020 with over 300,000 validators already staking ETH.</a:t>
            </a:r>
          </a:p>
          <a:p>
            <a:r>
              <a:rPr sz="1800" b="0">
                <a:solidFill>
                  <a:srgbClr val="000000"/>
                </a:solidFill>
                <a:latin typeface="Metropolis"/>
              </a:rPr>
              <a:t>The Merge immediately eliminated Bitcoin-style mining from Ethereum, reducing its annualized energy consumption from approximately 80 TWh to less than 0.01 TWh — a reduction of over 99.95% — while maintaining all transaction history and smart contract state.</a:t>
            </a:r>
          </a:p>
          <a:p>
            <a:r>
              <a:rPr sz="1800" b="0">
                <a:solidFill>
                  <a:srgbClr val="000000"/>
                </a:solidFill>
                <a:latin typeface="Metropolis"/>
              </a:rPr>
              <a:t>Post-Merge, Ethereum issues approximately 1,700 ETH per day to validators as staking rewards, compared to the ~13,000 ETH per day previously issued to miners — combined with EIP-1559 fee burning, Ethereum became net deflationary in periods of high activity.</a:t>
            </a:r>
          </a:p>
          <a:p>
            <a:r>
              <a:rPr sz="1800" b="0">
                <a:solidFill>
                  <a:srgbClr val="000000"/>
                </a:solidFill>
                <a:latin typeface="Metropolis"/>
              </a:rPr>
              <a:t>The Merge demonstrated that a live blockchain securing hundreds of billions of dollars in assets could undergo a fundamental consensus mechanism change, validating PoS as a production-grade alternative to PoW and accelerating PoS adoption across the industry.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Proof of Burn in Slimcoin and Counterparty</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Proof-of-Burn (PoB) was first proposed by Iain Stewart in 2012 as a mechanism in which participants destroy (burn) cryptocurrency by sending it to a provably unspendable address — a verifiable eater address with no known private key — to earn the right to mine new blocks or tokens.</a:t>
            </a:r>
          </a:p>
          <a:p>
            <a:r>
              <a:rPr sz="1800" b="0">
                <a:solidFill>
                  <a:srgbClr val="000000"/>
                </a:solidFill>
                <a:latin typeface="Metropolis"/>
              </a:rPr>
              <a:t>Slimcoin (SLM), launched in 2014, implemented PoB as a primary consensus mechanism: miners burn SLM coins to gain a proportional probability of mining the next block, with burned coins contributing to a decay-weighted score that diminishes over time.</a:t>
            </a:r>
          </a:p>
          <a:p>
            <a:r>
              <a:rPr sz="1800" b="0">
                <a:solidFill>
                  <a:srgbClr val="000000"/>
                </a:solidFill>
                <a:latin typeface="Metropolis"/>
              </a:rPr>
              <a:t>Counterparty (XCP), built on the Bitcoin blockchain in 2014, distributed its native token by requiring participants to burn Bitcoin to an unspendable address; approximately 2,130 BTC were burned in the genesis period, making XCP distribution provably fair and eliminating pre-mining.</a:t>
            </a:r>
          </a:p>
          <a:p>
            <a:r>
              <a:rPr sz="1800" b="0">
                <a:solidFill>
                  <a:srgbClr val="000000"/>
                </a:solidFill>
                <a:latin typeface="Metropolis"/>
              </a:rPr>
              <a:t>PoB is also used as a token migration mechanism: when projects launch a new chain, holders of the old token burn them to receive equivalent new-chain tokens, providing a transparent and auditable migration without requiring trust in the development team.</a:t>
            </a:r>
          </a:p>
          <a:p>
            <a:r>
              <a:rPr sz="1800" b="0">
                <a:solidFill>
                  <a:srgbClr val="000000"/>
                </a:solidFill>
                <a:latin typeface="Metropolis"/>
              </a:rPr>
              <a:t>The economic rationale of PoB mirrors PoW: just as miners spend real-world energy to earn block rewards, burners sacrifice real economic value (their coins) to earn network influence — creating committed participants who have a long-term stake in the network's success.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Comparative Analysis and Choosing the Right Consensus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Energy efficiency: PoS and PoB consume negligible energy compared to PoW; Bitcoin's PoW energy use is a deliberate design choice trading kilowatts for security, while PoS achieves comparable security through economic collateral rather than physical resource expenditure.</a:t>
            </a:r>
          </a:p>
          <a:p>
            <a:r>
              <a:rPr sz="1800" b="0">
                <a:solidFill>
                  <a:srgbClr val="000000"/>
                </a:solidFill>
                <a:latin typeface="Metropolis"/>
              </a:rPr>
              <a:t>Decentralization: PoW mining tends toward hardware and geographic centralization driven by economies of scale in electricity and ASIC procurement; PoS risks stake centralization where wealthy validators accumulate disproportionate influence through compounding rewards.</a:t>
            </a:r>
          </a:p>
          <a:p>
            <a:r>
              <a:rPr sz="1800" b="0">
                <a:solidFill>
                  <a:srgbClr val="000000"/>
                </a:solidFill>
                <a:latin typeface="Metropolis"/>
              </a:rPr>
              <a:t>Security model: PoW security is anchored to external physical resources (electricity, hardware) that are costly regardless of market conditions; PoS security is internally circular — an attacker acquiring 33% of stake simultaneously drives up the price they must pay.</a:t>
            </a:r>
          </a:p>
          <a:p>
            <a:r>
              <a:rPr sz="1800" b="0">
                <a:solidFill>
                  <a:srgbClr val="000000"/>
                </a:solidFill>
                <a:latin typeface="Metropolis"/>
              </a:rPr>
              <a:t>Finality: PoW provides only probabilistic finality (growing certainty with confirmations); PoS with finality gadgets like Casper FFG provides economic finality within minutes; PoB provides no native finality mechanism and is typically combined with longest-chain rules.</a:t>
            </a:r>
          </a:p>
          <a:p>
            <a:r>
              <a:rPr sz="1800" b="0">
                <a:solidFill>
                  <a:srgbClr val="000000"/>
                </a:solidFill>
                <a:latin typeface="Metropolis"/>
              </a:rPr>
              <a:t>Use case fit: PoW is best for maximally decentralized, censorship-resistant value stores; PoS suits high-throughput smart contract platforms requiring energy efficiency; PoB is best suited for fair token launches, coin migration, and low-throughput commitment mechanisms.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878681"/>
            <a:ext cx="9144000" cy="510063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Proof-of-Work secures blockchains through physical resource expenditure, converting computational energy into unforgeable voting power; its security scales with total hash rate but at significant energy cost.</a:t>
            </a:r>
          </a:p>
          <a:p>
            <a:r>
              <a:rPr sz="1800" b="0">
                <a:solidFill>
                  <a:srgbClr val="000000"/>
                </a:solidFill>
                <a:latin typeface="Metropolis"/>
              </a:rPr>
              <a:t>Proof-of-Stake replaces energy expenditure with economic collateral — validators stake native tokens subject to slashing for misbehavior — achieving comparable security with over 99.95% less energy consumption than PoW.</a:t>
            </a:r>
          </a:p>
          <a:p>
            <a:r>
              <a:rPr sz="1800" b="0">
                <a:solidFill>
                  <a:srgbClr val="000000"/>
                </a:solidFill>
                <a:latin typeface="Metropolis"/>
              </a:rPr>
              <a:t>Proof-of-Burn requires participants to provably destroy cryptocurrency to earn block production rights or token allocations, creating committed stakeholders through irreversible economic sacrifice rather than ongoing resource expenditure.</a:t>
            </a:r>
          </a:p>
          <a:p>
            <a:r>
              <a:rPr sz="1800" b="0">
                <a:solidFill>
                  <a:srgbClr val="000000"/>
                </a:solidFill>
                <a:latin typeface="Metropolis"/>
              </a:rPr>
              <a:t>Each mechanism embodies a different answer to the Sybil-resistance problem: PoW uses external energy, PoS uses internal economic stake, and PoB uses permanent coin destruction as the unforgeable proof of commitment.</a:t>
            </a:r>
          </a:p>
          <a:p>
            <a:r>
              <a:rPr sz="1800" b="0">
                <a:solidFill>
                  <a:srgbClr val="000000"/>
                </a:solidFill>
                <a:latin typeface="Metropolis"/>
              </a:rPr>
              <a:t>Ethereum's successful Merge from PoW to PoS in 2022 validated large-scale consensus migration and demonstrated that PoS can secure trillions of dollars of economic value at a fraction of PoW's environmental cost.</a:t>
            </a:r>
          </a:p>
          <a:p>
            <a:r>
              <a:rPr sz="1800" b="0">
                <a:solidFill>
                  <a:srgbClr val="000000"/>
                </a:solidFill>
                <a:latin typeface="Metropolis"/>
              </a:rPr>
              <a:t>Choosing among PoW, PoS, and PoB requires evaluating the target use case, threat model, desired degree of decentralization, throughput requirements, and the network's energy budget and long-term economic sustainability.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Proof-of-Work's security is grounded in external physical resources while Proof-of-Stake's security is internally circular — under what economic conditions might PoS's security model be weaker than PoW, and how do slashing and weak subjectivity address these vulnerabilities?</a:t>
            </a:r>
          </a:p>
          <a:p>
            <a:r>
              <a:rPr sz="1800" b="0">
                <a:solidFill>
                  <a:srgbClr val="000000"/>
                </a:solidFill>
                <a:latin typeface="Metropolis"/>
              </a:rPr>
              <a:t>Ethereum's Merge reduced energy consumption by 99.95% without sacrificing security — does this imply that PoW's energy expenditure was always unnecessary, or does it provide a unique form of security that PoS cannot replicate?</a:t>
            </a:r>
          </a:p>
          <a:p>
            <a:r>
              <a:rPr sz="1800" b="0">
                <a:solidFill>
                  <a:srgbClr val="000000"/>
                </a:solidFill>
                <a:latin typeface="Metropolis"/>
              </a:rPr>
              <a:t>Proof-of-Burn is sometimes described as a more equitable token distribution mechanism than ICOs or pre-mines — do you agree with this assessment, and in what scenarios would PoB be preferable to PoW or PoS for launching a new blockchain network?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Nakamoto, S. (2008). Bitcoin: A Peer-to-Peer Electronic Cash System. https://bitcoin.org/bitcoin.pdf</a:t>
            </a:r>
          </a:p>
          <a:p>
            <a:r>
              <a:rPr sz="1800" b="0">
                <a:solidFill>
                  <a:srgbClr val="000000"/>
                </a:solidFill>
                <a:latin typeface="Metropolis"/>
              </a:rPr>
              <a:t>Buterin, V., &amp; Griffith, V. (2017). Casper the Friendly Finality Gadget. arXiv preprint arXiv:1710.09437.</a:t>
            </a:r>
          </a:p>
          <a:p>
            <a:r>
              <a:rPr sz="1800" b="0">
                <a:solidFill>
                  <a:srgbClr val="000000"/>
                </a:solidFill>
                <a:latin typeface="Metropolis"/>
              </a:rPr>
              <a:t>Eyal, I., &amp; Sirer, E. G. (2014). Majority is Not Enough: Bitcoin Mining is Vulnerable. Financial Cryptography and Data Security, Springer.</a:t>
            </a:r>
          </a:p>
          <a:p>
            <a:r>
              <a:rPr sz="1800" b="0">
                <a:solidFill>
                  <a:srgbClr val="000000"/>
                </a:solidFill>
                <a:latin typeface="Metropolis"/>
              </a:rPr>
              <a:t>King, S., &amp; Nadal, S. (2012). PPCoin: Peer-to-Peer Crypto-Currency with Proof-of-Stake. Self-published whitepaper. https://peercoin.net/whitepaper</a:t>
            </a:r>
          </a:p>
          <a:p>
            <a:r>
              <a:rPr sz="1800" b="0">
                <a:solidFill>
                  <a:srgbClr val="000000"/>
                </a:solidFill>
                <a:latin typeface="Metropolis"/>
              </a:rPr>
              <a:t>Stewart, I. (2012). Proof of Burn. Bitcoin Talk Forum. https://bitcointalk.org/index.php?topic=131139.0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Difficulty Level and Sybil Attack</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normAutofit fontScale="92500"/>
          </a:bodyPr>
          <a:lstStyle/>
          <a:p>
            <a:r>
              <a:rPr sz="1800" b="0">
                <a:solidFill>
                  <a:srgbClr val="000000"/>
                </a:solidFill>
                <a:latin typeface="Metropolis"/>
              </a:rPr>
              <a:t>Understand the concept of mining difficulty in blockchain and explain how the difficulty target governs block production rate across different network conditions.</a:t>
            </a:r>
          </a:p>
          <a:p>
            <a:r>
              <a:rPr sz="1800" b="0">
                <a:solidFill>
                  <a:srgbClr val="000000"/>
                </a:solidFill>
                <a:latin typeface="Metropolis"/>
              </a:rPr>
              <a:t>Describe the difficulty adjustment algorithm used in Bitcoin and analyze how it maintains a stable 10-minute block interval despite fluctuations in total hash power.</a:t>
            </a:r>
          </a:p>
          <a:p>
            <a:r>
              <a:rPr sz="1800" b="0">
                <a:solidFill>
                  <a:srgbClr val="000000"/>
                </a:solidFill>
                <a:latin typeface="Metropolis"/>
              </a:rPr>
              <a:t>Define the Sybil attack and explain why it poses a fundamental threat to the integrity of decentralized peer-to-peer blockchain networks.</a:t>
            </a:r>
          </a:p>
          <a:p>
            <a:r>
              <a:rPr sz="1800" b="0">
                <a:solidFill>
                  <a:srgbClr val="000000"/>
                </a:solidFill>
                <a:latin typeface="Metropolis"/>
              </a:rPr>
              <a:t>Analyze the mechanisms by which Proof-of-Work, Proof-of-Stake, and identity-based systems provide Sybil resistance in different blockchain architectures.</a:t>
            </a:r>
          </a:p>
          <a:p>
            <a:r>
              <a:rPr sz="1800" b="0">
                <a:solidFill>
                  <a:srgbClr val="000000"/>
                </a:solidFill>
                <a:latin typeface="Metropolis"/>
              </a:rPr>
              <a:t>Evaluate real-world instances of Sybil attacks and difficulty manipulation and assess the countermeasures implemented by blockchain protocols.</a:t>
            </a:r>
          </a:p>
          <a:p>
            <a:r>
              <a:rPr sz="1800" b="0">
                <a:solidFill>
                  <a:srgbClr val="000000"/>
                </a:solidFill>
                <a:latin typeface="Metropolis"/>
              </a:rPr>
              <a:t>Apply understanding of difficulty adjustment and Sybil resistance to design robust consensus and peer discovery mechanisms for blockchain networks.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Origins and Motivation of Nakamoto Consensus</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Prior to Bitcoin, distributed systems research had established consensus protocols such as Paxos (1989) and PBFT (1999), but these required known, permissioned participants — making them unsuitable for open, anonymous peer-to-peer networks.</a:t>
            </a:r>
          </a:p>
          <a:p>
            <a:r>
              <a:rPr sz="1800" b="0">
                <a:solidFill>
                  <a:srgbClr val="000000"/>
                </a:solidFill>
                <a:latin typeface="Metropolis"/>
              </a:rPr>
              <a:t>The double-spend problem — preventing a digital asset from being spent more than once without a central authority — was the core unsolved challenge in designing a decentralized digital currency.</a:t>
            </a:r>
          </a:p>
          <a:p>
            <a:r>
              <a:rPr sz="1800" b="0">
                <a:solidFill>
                  <a:srgbClr val="000000"/>
                </a:solidFill>
                <a:latin typeface="Metropolis"/>
              </a:rPr>
              <a:t>Satoshi Nakamoto's 2008 Bitcoin whitepaper introduced a novel consensus mechanism that combined Proof-of-Work, cryptographic chaining, and the longest chain rule to solve double-spending in a fully permissionless setting.</a:t>
            </a:r>
          </a:p>
          <a:p>
            <a:r>
              <a:rPr sz="1800" b="0">
                <a:solidFill>
                  <a:srgbClr val="000000"/>
                </a:solidFill>
                <a:latin typeface="Metropolis"/>
              </a:rPr>
              <a:t>Nakamoto consensus was the first practical solution to Byzantine fault tolerance among an unknown, dynamically changing set of participants who may be anonymous, adversarial, or unreliable at any given time.</a:t>
            </a:r>
          </a:p>
          <a:p>
            <a:r>
              <a:rPr sz="1800" b="0">
                <a:solidFill>
                  <a:srgbClr val="000000"/>
                </a:solidFill>
                <a:latin typeface="Metropolis"/>
              </a:rPr>
              <a:t>The elegance of Nakamoto's insight was converting computational work into votes — replacing identity-based voting (susceptible to Sybil attacks) with energy expenditure as an unforgeable proof of participation.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Mining Difficulty: Concept and the Target Hash</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Mining difficulty is a numerical measure of how computationally hard it is to find a valid block hash — specifically, how many leading zero bits the SHA-256(SHA-256(block_header)) output must have to be accepted by the network.</a:t>
            </a:r>
          </a:p>
          <a:p>
            <a:r>
              <a:rPr sz="1800" b="0">
                <a:solidFill>
                  <a:srgbClr val="000000"/>
                </a:solidFill>
                <a:latin typeface="Metropolis"/>
              </a:rPr>
              <a:t>The difficulty target T is a 256-bit threshold value; a block is valid only if its header hash H satisfies H &lt; T — a smaller target means fewer valid hashes exist in the 2²⁵⁶ space, requiring more attempts on average to find one.</a:t>
            </a:r>
          </a:p>
          <a:p>
            <a:r>
              <a:rPr sz="1800" b="0">
                <a:solidFill>
                  <a:srgbClr val="000000"/>
                </a:solidFill>
                <a:latin typeface="Metropolis"/>
              </a:rPr>
              <a:t>Difficulty is expressed as a ratio relative to the genesis block target: Difficulty = Genesis_Target / Current_Target; Bitcoin's difficulty has grown from 1 at launch in 2009 to over 90 trillion by 2024, reflecting the exponential growth in global hash power.</a:t>
            </a:r>
          </a:p>
          <a:p>
            <a:r>
              <a:rPr sz="1800" b="0">
                <a:solidFill>
                  <a:srgbClr val="000000"/>
                </a:solidFill>
                <a:latin typeface="Metropolis"/>
              </a:rPr>
              <a:t>The expected number of hash computations to find a valid block is proportional to 2³²  × Difficulty — at a difficulty of 90 trillion, a miner must perform approximately 3.87 × 10²³ hashes on average before finding a valid block.</a:t>
            </a:r>
          </a:p>
          <a:p>
            <a:r>
              <a:rPr sz="1800" b="0">
                <a:solidFill>
                  <a:srgbClr val="000000"/>
                </a:solidFill>
                <a:latin typeface="Metropolis"/>
              </a:rPr>
              <a:t>Difficulty is not a fixed parameter but a dynamic protocol variable — it self-adjusts periodically to ensure that new blocks are produced at a predictable rate regardless of how many miners join or leave the network.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Difficulty Adjustment Algorithm: Bitcoin and Variants</a:t>
            </a:r>
          </a:p>
        </p:txBody>
      </p:sp>
      <p:sp>
        <p:nvSpPr>
          <p:cNvPr id="3" name="Content Placeholder 2"/>
          <p:cNvSpPr>
            <a:spLocks noGrp="1"/>
          </p:cNvSpPr>
          <p:nvPr>
            <p:ph idx="1"/>
          </p:nvPr>
        </p:nvSpPr>
        <p:spPr/>
        <p:txBody>
          <a:bodyPr>
            <a:normAutofit lnSpcReduction="10000"/>
          </a:bodyPr>
          <a:lstStyle/>
          <a:p>
            <a:r>
              <a:rPr sz="1600" b="0" dirty="0">
                <a:solidFill>
                  <a:srgbClr val="000000"/>
                </a:solidFill>
                <a:latin typeface="Metropolis"/>
              </a:rPr>
              <a:t>Bitcoin's Difficulty Adjustment Algorithm (DAA) recalculates the target every 2016 blocks by comparing the actual time taken to mine those blocks against the expected time of 20,160 minutes (2016 blocks × 10 minutes each).</a:t>
            </a:r>
          </a:p>
          <a:p>
            <a:r>
              <a:rPr sz="1600" b="0" dirty="0">
                <a:solidFill>
                  <a:srgbClr val="000000"/>
                </a:solidFill>
                <a:latin typeface="Metropolis"/>
              </a:rPr>
              <a:t>The new difficulty is computed as: </a:t>
            </a:r>
            <a:r>
              <a:rPr sz="1600" b="0" dirty="0" err="1">
                <a:solidFill>
                  <a:srgbClr val="000000"/>
                </a:solidFill>
                <a:latin typeface="Metropolis"/>
              </a:rPr>
              <a:t>New_Difficulty</a:t>
            </a:r>
            <a:r>
              <a:rPr sz="1600" b="0" dirty="0">
                <a:solidFill>
                  <a:srgbClr val="000000"/>
                </a:solidFill>
                <a:latin typeface="Metropolis"/>
              </a:rPr>
              <a:t> = </a:t>
            </a:r>
            <a:r>
              <a:rPr sz="1600" b="0" dirty="0" err="1">
                <a:solidFill>
                  <a:srgbClr val="000000"/>
                </a:solidFill>
                <a:latin typeface="Metropolis"/>
              </a:rPr>
              <a:t>Old_Difficulty</a:t>
            </a:r>
            <a:r>
              <a:rPr sz="1600" b="0" dirty="0">
                <a:solidFill>
                  <a:srgbClr val="000000"/>
                </a:solidFill>
                <a:latin typeface="Metropolis"/>
              </a:rPr>
              <a:t> × (</a:t>
            </a:r>
            <a:r>
              <a:rPr sz="1600" b="0" dirty="0" err="1">
                <a:solidFill>
                  <a:srgbClr val="000000"/>
                </a:solidFill>
                <a:latin typeface="Metropolis"/>
              </a:rPr>
              <a:t>Actual_Time</a:t>
            </a:r>
            <a:r>
              <a:rPr sz="1600" b="0" dirty="0">
                <a:solidFill>
                  <a:srgbClr val="000000"/>
                </a:solidFill>
                <a:latin typeface="Metropolis"/>
              </a:rPr>
              <a:t> / 20,160 minutes); if blocks were mined faster than expected, difficulty increases; if slower, it decreases — with adjustments capped at a factor of 4× in either direction per epoch.</a:t>
            </a:r>
          </a:p>
          <a:p>
            <a:r>
              <a:rPr sz="1600" b="0" dirty="0">
                <a:solidFill>
                  <a:srgbClr val="000000"/>
                </a:solidFill>
                <a:latin typeface="Metropolis"/>
              </a:rPr>
              <a:t>This negative feedback loop is a self-regulating mechanism: rising hash power drives up difficulty, reducing profitability and discouraging further entry; falling hash power reduces difficulty, restoring profitability and attracting miners back.</a:t>
            </a:r>
          </a:p>
          <a:p>
            <a:r>
              <a:rPr sz="1600" b="0" dirty="0">
                <a:solidFill>
                  <a:srgbClr val="000000"/>
                </a:solidFill>
                <a:latin typeface="Metropolis"/>
              </a:rPr>
              <a:t>Bitcoin Cash (BCH) implemented the Emergency Difficulty Adjustment (EDA) after its 2017 fork, which caused wild oscillations in block times due to miners switching between BTC and BCH opportunistically; it was replaced by the aserti3-2d (ASERT) algorithm in 2020.</a:t>
            </a:r>
          </a:p>
          <a:p>
            <a:r>
              <a:rPr sz="1600" b="0" dirty="0">
                <a:solidFill>
                  <a:srgbClr val="000000"/>
                </a:solidFill>
                <a:latin typeface="Metropolis"/>
              </a:rPr>
              <a:t>Ethereum (pre-Merge) used a per-block difficulty adjustment combined with a 'difficulty bomb' — a deliberately increasing difficulty designed to make PoW mining progressively infeasible, incentivizing the transition to Proof-of-Stake.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Sybil Attack: Definition and Threat Model</a:t>
            </a:r>
          </a:p>
        </p:txBody>
      </p:sp>
      <p:sp>
        <p:nvSpPr>
          <p:cNvPr id="3" name="Content Placeholder 2"/>
          <p:cNvSpPr>
            <a:spLocks noGrp="1"/>
          </p:cNvSpPr>
          <p:nvPr>
            <p:ph idx="1"/>
          </p:nvPr>
        </p:nvSpPr>
        <p:spPr/>
        <p:txBody>
          <a:bodyPr>
            <a:noAutofit/>
          </a:bodyPr>
          <a:lstStyle/>
          <a:p>
            <a:r>
              <a:rPr sz="1600" b="0" dirty="0">
                <a:solidFill>
                  <a:srgbClr val="000000"/>
                </a:solidFill>
                <a:latin typeface="Metropolis"/>
              </a:rPr>
              <a:t>A Sybil attack, named after the 1973 book about a woman with multiple personality disorder, was formally defined by John Douceur at Microsoft Research in 2002 as an attack in which a single malicious entity creates a large number of fake identities (nodes) to gain disproportionate influence in a peer-to-peer network.</a:t>
            </a:r>
          </a:p>
          <a:p>
            <a:r>
              <a:rPr sz="1600" b="0" dirty="0">
                <a:solidFill>
                  <a:srgbClr val="000000"/>
                </a:solidFill>
                <a:latin typeface="Metropolis"/>
              </a:rPr>
              <a:t>In a blockchain context, a Sybil attacker spawning many pseudonymous nodes can attempt to dominate the peer discovery process, eclipse honest nodes by surrounding them with malicious peers, manipulate voting in governance mechanisms, or distort network-level statistics.</a:t>
            </a:r>
          </a:p>
          <a:p>
            <a:r>
              <a:rPr sz="1600" b="0" dirty="0">
                <a:solidFill>
                  <a:srgbClr val="000000"/>
                </a:solidFill>
                <a:latin typeface="Metropolis"/>
              </a:rPr>
              <a:t>The attack is particularly dangerous in systems where influence is proportional to the number of identities — if a network uses one-node-one-vote, an attacker creating a million nodes gains a million votes at near-zero cost.</a:t>
            </a:r>
          </a:p>
          <a:p>
            <a:r>
              <a:rPr sz="1600" b="0" dirty="0">
                <a:solidFill>
                  <a:srgbClr val="000000"/>
                </a:solidFill>
                <a:latin typeface="Metropolis"/>
              </a:rPr>
              <a:t>Sybil attacks undermine the core assumption of decentralization: that independent, geographically distributed nodes represent diverse and honest participants; a Sybil-dominated network may appear decentralized while being controlled by a single adversary.</a:t>
            </a:r>
          </a:p>
          <a:p>
            <a:r>
              <a:rPr sz="1600" b="0" dirty="0">
                <a:solidFill>
                  <a:srgbClr val="000000"/>
                </a:solidFill>
                <a:latin typeface="Metropolis"/>
              </a:rPr>
              <a:t>The Eclipse attack is a Sybil-related threat where an attacker floods a victim node's peer table with malicious nodes, cutting it off from honest peers and feeding it a manipulated view of the blockchain — enabling double-spend attacks or transaction censorship against that specific node.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Sybil Resistance Mechanisms in Blockchain</a:t>
            </a:r>
          </a:p>
        </p:txBody>
      </p:sp>
      <p:sp>
        <p:nvSpPr>
          <p:cNvPr id="3" name="Content Placeholder 2"/>
          <p:cNvSpPr>
            <a:spLocks noGrp="1"/>
          </p:cNvSpPr>
          <p:nvPr>
            <p:ph idx="1"/>
          </p:nvPr>
        </p:nvSpPr>
        <p:spPr/>
        <p:txBody>
          <a:bodyPr>
            <a:noAutofit/>
          </a:bodyPr>
          <a:lstStyle/>
          <a:p>
            <a:r>
              <a:rPr sz="1600" b="0" dirty="0">
                <a:solidFill>
                  <a:srgbClr val="000000"/>
                </a:solidFill>
                <a:latin typeface="Metropolis"/>
              </a:rPr>
              <a:t>Proof-of-Work achieves Sybil resistance by tying voting power to physical resource expenditure — creating additional node identities is free, but gaining additional influence requires proportional investment in mining hardware and electricity, making large-scale Sybil attacks economically prohibitive.</a:t>
            </a:r>
          </a:p>
          <a:p>
            <a:r>
              <a:rPr sz="1600" b="0" dirty="0">
                <a:solidFill>
                  <a:srgbClr val="000000"/>
                </a:solidFill>
                <a:latin typeface="Metropolis"/>
              </a:rPr>
              <a:t>Proof-of-Stake achieves Sybil resistance through economic collateral — each validator identity must lock up a minimum stake (32 ETH in Ethereum); creating millions of validator identities would require billions of dollars of staked capital, making the attack self-defeating.</a:t>
            </a:r>
          </a:p>
          <a:p>
            <a:r>
              <a:rPr sz="1600" b="0" dirty="0">
                <a:solidFill>
                  <a:srgbClr val="000000"/>
                </a:solidFill>
                <a:latin typeface="Metropolis"/>
              </a:rPr>
              <a:t>Permissioned blockchains such as Hyperledger Fabric use Certificate Authority (CA)-issued X.509 digital certificates to authenticate every network participant — only vetted, KYC-verified entities receive certificates, making Sybil identities impossible without compromising the CA.</a:t>
            </a:r>
          </a:p>
          <a:p>
            <a:r>
              <a:rPr sz="1600" b="0" dirty="0">
                <a:solidFill>
                  <a:srgbClr val="000000"/>
                </a:solidFill>
                <a:latin typeface="Metropolis"/>
              </a:rPr>
              <a:t>Decentralized identity systems and Web-of-Trust models (PGP, </a:t>
            </a:r>
            <a:r>
              <a:rPr sz="1600" b="0" dirty="0" err="1">
                <a:solidFill>
                  <a:srgbClr val="000000"/>
                </a:solidFill>
                <a:latin typeface="Metropolis"/>
              </a:rPr>
              <a:t>Sovrin</a:t>
            </a:r>
            <a:r>
              <a:rPr sz="1600" b="0" dirty="0">
                <a:solidFill>
                  <a:srgbClr val="000000"/>
                </a:solidFill>
                <a:latin typeface="Metropolis"/>
              </a:rPr>
              <a:t>) assign trust scores to identities based on social attestations or reputation — an attacker must persuade many real participants to vouch for their fake identities, raising the attack cost significantly.</a:t>
            </a:r>
          </a:p>
          <a:p>
            <a:r>
              <a:rPr sz="1600" b="0" dirty="0">
                <a:solidFill>
                  <a:srgbClr val="000000"/>
                </a:solidFill>
                <a:latin typeface="Metropolis"/>
              </a:rPr>
              <a:t>CAPTCHA, proof-of-personhood systems (</a:t>
            </a:r>
            <a:r>
              <a:rPr sz="1600" b="0" dirty="0" err="1">
                <a:solidFill>
                  <a:srgbClr val="000000"/>
                </a:solidFill>
                <a:latin typeface="Metropolis"/>
              </a:rPr>
              <a:t>Worldcoin's</a:t>
            </a:r>
            <a:r>
              <a:rPr sz="1600" b="0" dirty="0">
                <a:solidFill>
                  <a:srgbClr val="000000"/>
                </a:solidFill>
                <a:latin typeface="Metropolis"/>
              </a:rPr>
              <a:t> iris biometric, </a:t>
            </a:r>
            <a:r>
              <a:rPr sz="1600" b="0" dirty="0" err="1">
                <a:solidFill>
                  <a:srgbClr val="000000"/>
                </a:solidFill>
                <a:latin typeface="Metropolis"/>
              </a:rPr>
              <a:t>BrightID's</a:t>
            </a:r>
            <a:r>
              <a:rPr sz="1600" b="0" dirty="0">
                <a:solidFill>
                  <a:srgbClr val="000000"/>
                </a:solidFill>
                <a:latin typeface="Metropolis"/>
              </a:rPr>
              <a:t> social graph), and staking-based rate limiting are emerging Sybil resistance techniques for governance and airdrop systems that must resist mass fake account creation.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Real-World Example: Bitcoin's Difficulty Halving and Hash Rate Crashes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After China's comprehensive ban on Bitcoin mining in May 2021, approximately 50% of the global hash rate went offline almost overnight as Chinese mining farms shut down — the largest sudden drop in Bitcoin's mining history.</a:t>
            </a:r>
          </a:p>
          <a:p>
            <a:r>
              <a:rPr sz="1800" b="0">
                <a:solidFill>
                  <a:srgbClr val="000000"/>
                </a:solidFill>
                <a:latin typeface="Metropolis"/>
              </a:rPr>
              <a:t>Bitcoin's block times immediately stretched from 10 minutes to over 20 minutes on average, as the remaining hash power struggled to meet the difficulty target set during the peak of Chinese mining activity.</a:t>
            </a:r>
          </a:p>
          <a:p>
            <a:r>
              <a:rPr sz="1800" b="0">
                <a:solidFill>
                  <a:srgbClr val="000000"/>
                </a:solidFill>
                <a:latin typeface="Metropolis"/>
              </a:rPr>
              <a:t>The network's DAA corrected the situation at the next difficulty epoch (2016 blocks later, approximately two weeks), reducing difficulty by 27.94% — the largest single downward adjustment in Bitcoin's history at the time — restoring block times to near 10 minutes.</a:t>
            </a:r>
          </a:p>
          <a:p>
            <a:r>
              <a:rPr sz="1800" b="0">
                <a:solidFill>
                  <a:srgbClr val="000000"/>
                </a:solidFill>
                <a:latin typeface="Metropolis"/>
              </a:rPr>
              <a:t>This event demonstrated the resilience of the difficulty adjustment mechanism: despite losing half its miners in days, Bitcoin continued producing blocks and processing transactions without any human intervention or protocol change.</a:t>
            </a:r>
          </a:p>
          <a:p>
            <a:r>
              <a:rPr sz="1800" b="0">
                <a:solidFill>
                  <a:srgbClr val="000000"/>
                </a:solidFill>
                <a:latin typeface="Metropolis"/>
              </a:rPr>
              <a:t>Hash rate recovered fully within four months as mining operations relocated to the United States, Kazakhstan, and Russia, validating the difficulty adjustment algorithm as a critical self-healing mechanism for network stability.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Sybil Attacks on Tor and Ethereum P2P Networks</a:t>
            </a:r>
          </a:p>
        </p:txBody>
      </p:sp>
      <p:sp>
        <p:nvSpPr>
          <p:cNvPr id="3" name="Content Placeholder 2"/>
          <p:cNvSpPr>
            <a:spLocks noGrp="1"/>
          </p:cNvSpPr>
          <p:nvPr>
            <p:ph idx="1"/>
          </p:nvPr>
        </p:nvSpPr>
        <p:spPr/>
        <p:txBody>
          <a:bodyPr>
            <a:noAutofit/>
          </a:bodyPr>
          <a:lstStyle/>
          <a:p>
            <a:r>
              <a:rPr sz="1600" b="0" dirty="0">
                <a:solidFill>
                  <a:srgbClr val="000000"/>
                </a:solidFill>
                <a:latin typeface="Metropolis"/>
              </a:rPr>
              <a:t>In 2014, researchers demonstrated a large-scale Sybil attack on the Tor anonymity network by operating a significant fraction of Tor relay nodes, enabling traffic correlation and de-anonymization of users — illustrating how Sybil attacks compromise privacy in open P2P networks.</a:t>
            </a:r>
          </a:p>
          <a:p>
            <a:r>
              <a:rPr sz="1600" b="0" dirty="0">
                <a:solidFill>
                  <a:srgbClr val="000000"/>
                </a:solidFill>
                <a:latin typeface="Metropolis"/>
              </a:rPr>
              <a:t>In 2020, blockchain security researchers documented Sybil-based Eclipse attacks targeting Ethereum nodes: attackers flooded victim nodes' peer tables using the Ethereum discovery protocol (discv4), isolating them from honest peers and feeding manipulated chain data.</a:t>
            </a:r>
          </a:p>
          <a:p>
            <a:r>
              <a:rPr sz="1600" b="0" dirty="0">
                <a:solidFill>
                  <a:srgbClr val="000000"/>
                </a:solidFill>
                <a:latin typeface="Metropolis"/>
              </a:rPr>
              <a:t>The Eclipse attack on Ethereum allowed attackers to waste victim miners' hash power on stale blocks, delay transaction delivery to specific users, and in some configurations, facilitate double-spend attempts against exchanges accepting low-confirmation deposits.</a:t>
            </a:r>
          </a:p>
          <a:p>
            <a:r>
              <a:rPr sz="1600" b="0" dirty="0">
                <a:solidFill>
                  <a:srgbClr val="000000"/>
                </a:solidFill>
                <a:latin typeface="Metropolis"/>
              </a:rPr>
              <a:t>Ethereum's response included hardening the devp2p peer discovery protocol, implementing peer diversity requirements (ensuring connections span multiple IP subnets), and adding identity verification via ENR (Ethereum Node Records) with cryptographic node IDs.</a:t>
            </a:r>
          </a:p>
          <a:p>
            <a:r>
              <a:rPr sz="1600" b="0" dirty="0">
                <a:solidFill>
                  <a:srgbClr val="000000"/>
                </a:solidFill>
                <a:latin typeface="Metropolis"/>
              </a:rPr>
              <a:t>In blockchain-based governance systems, Sybil attacks have been used to manipulate token voting — the Compound Finance governance system was targeted by an attacker who distributed small token amounts to thousands of addresses to amplify voting weight in protocol upgrade proposals.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Difficulty and Sybil Resistance: Interconnections and Future Directions</a:t>
            </a:r>
          </a:p>
        </p:txBody>
      </p:sp>
      <p:sp>
        <p:nvSpPr>
          <p:cNvPr id="3" name="Content Placeholder 2"/>
          <p:cNvSpPr>
            <a:spLocks noGrp="1"/>
          </p:cNvSpPr>
          <p:nvPr>
            <p:ph idx="1"/>
          </p:nvPr>
        </p:nvSpPr>
        <p:spPr/>
        <p:txBody>
          <a:bodyPr>
            <a:normAutofit fontScale="85000" lnSpcReduction="10000"/>
          </a:bodyPr>
          <a:lstStyle/>
          <a:p>
            <a:r>
              <a:rPr sz="1800" b="0" dirty="0">
                <a:solidFill>
                  <a:srgbClr val="000000"/>
                </a:solidFill>
                <a:latin typeface="Metropolis"/>
              </a:rPr>
              <a:t>Difficulty and Sybil resistance are deeply interconnected in PoW blockchains — the difficulty target is precisely the mechanism that converts raw hash power into </a:t>
            </a:r>
            <a:r>
              <a:rPr sz="1400" b="0" dirty="0">
                <a:solidFill>
                  <a:srgbClr val="000000"/>
                </a:solidFill>
                <a:latin typeface="Metropolis"/>
              </a:rPr>
              <a:t>Sybil</a:t>
            </a:r>
            <a:r>
              <a:rPr sz="1800" b="0" dirty="0">
                <a:solidFill>
                  <a:srgbClr val="000000"/>
                </a:solidFill>
                <a:latin typeface="Metropolis"/>
              </a:rPr>
              <a:t> resistance; a lower difficulty would reduce the cost of acquiring majority influence through fake mining identities.</a:t>
            </a:r>
          </a:p>
          <a:p>
            <a:r>
              <a:rPr sz="1800" b="0" dirty="0">
                <a:solidFill>
                  <a:srgbClr val="000000"/>
                </a:solidFill>
                <a:latin typeface="Metropolis"/>
              </a:rPr>
              <a:t>As ASIC manufacturing concentrates among a small number of hardware vendors (</a:t>
            </a:r>
            <a:r>
              <a:rPr sz="1800" b="0" dirty="0" err="1">
                <a:solidFill>
                  <a:srgbClr val="000000"/>
                </a:solidFill>
                <a:latin typeface="Metropolis"/>
              </a:rPr>
              <a:t>Bitmain</a:t>
            </a:r>
            <a:r>
              <a:rPr sz="1800" b="0" dirty="0">
                <a:solidFill>
                  <a:srgbClr val="000000"/>
                </a:solidFill>
                <a:latin typeface="Metropolis"/>
              </a:rPr>
              <a:t>, </a:t>
            </a:r>
            <a:r>
              <a:rPr sz="1800" b="0" dirty="0" err="1">
                <a:solidFill>
                  <a:srgbClr val="000000"/>
                </a:solidFill>
                <a:latin typeface="Metropolis"/>
              </a:rPr>
              <a:t>MicroBT</a:t>
            </a:r>
            <a:r>
              <a:rPr sz="1800" b="0" dirty="0">
                <a:solidFill>
                  <a:srgbClr val="000000"/>
                </a:solidFill>
                <a:latin typeface="Metropolis"/>
              </a:rPr>
              <a:t>), difficulty growth increasingly reflects industrial-scale investment rather than broad participation — a form of structural Sybil resistance that simultaneously increases hardware centralization.</a:t>
            </a:r>
          </a:p>
          <a:p>
            <a:r>
              <a:rPr sz="1800" b="0" dirty="0">
                <a:solidFill>
                  <a:srgbClr val="000000"/>
                </a:solidFill>
                <a:latin typeface="Metropolis"/>
              </a:rPr>
              <a:t>Verifiable Delay Functions (VDFs) are a cryptographic primitive being researched for both difficulty-like sequential computation proofs and Sybil-resistant randomness generation in </a:t>
            </a:r>
            <a:r>
              <a:rPr sz="1800" b="0" dirty="0" err="1">
                <a:solidFill>
                  <a:srgbClr val="000000"/>
                </a:solidFill>
                <a:latin typeface="Metropolis"/>
              </a:rPr>
              <a:t>PoS</a:t>
            </a:r>
            <a:r>
              <a:rPr sz="1800" b="0" dirty="0">
                <a:solidFill>
                  <a:srgbClr val="000000"/>
                </a:solidFill>
                <a:latin typeface="Metropolis"/>
              </a:rPr>
              <a:t> systems — they enforce a minimum time cost that cannot be parallelized, unlike PoW.</a:t>
            </a:r>
          </a:p>
          <a:p>
            <a:r>
              <a:rPr sz="1800" b="0" dirty="0">
                <a:solidFill>
                  <a:srgbClr val="000000"/>
                </a:solidFill>
                <a:latin typeface="Metropolis"/>
              </a:rPr>
              <a:t>Proof-of-Personhood protocols aim to provide one-person-one-vote Sybil resistance without relying on wealth (</a:t>
            </a:r>
            <a:r>
              <a:rPr sz="1800" b="0" dirty="0" err="1">
                <a:solidFill>
                  <a:srgbClr val="000000"/>
                </a:solidFill>
                <a:latin typeface="Metropolis"/>
              </a:rPr>
              <a:t>PoS</a:t>
            </a:r>
            <a:r>
              <a:rPr sz="1800" b="0" dirty="0">
                <a:solidFill>
                  <a:srgbClr val="000000"/>
                </a:solidFill>
                <a:latin typeface="Metropolis"/>
              </a:rPr>
              <a:t>) or energy (PoW); approaches include biometric verification (</a:t>
            </a:r>
            <a:r>
              <a:rPr sz="1800" b="0" dirty="0" err="1">
                <a:solidFill>
                  <a:srgbClr val="000000"/>
                </a:solidFill>
                <a:latin typeface="Metropolis"/>
              </a:rPr>
              <a:t>Worldcoin</a:t>
            </a:r>
            <a:r>
              <a:rPr sz="1800" b="0" dirty="0">
                <a:solidFill>
                  <a:srgbClr val="000000"/>
                </a:solidFill>
                <a:latin typeface="Metropolis"/>
              </a:rPr>
              <a:t>), social graph analysis (</a:t>
            </a:r>
            <a:r>
              <a:rPr sz="1800" b="0" dirty="0" err="1">
                <a:solidFill>
                  <a:srgbClr val="000000"/>
                </a:solidFill>
                <a:latin typeface="Metropolis"/>
              </a:rPr>
              <a:t>BrightID</a:t>
            </a:r>
            <a:r>
              <a:rPr sz="1800" b="0" dirty="0">
                <a:solidFill>
                  <a:srgbClr val="000000"/>
                </a:solidFill>
                <a:latin typeface="Metropolis"/>
              </a:rPr>
              <a:t>), and trusted hardware attestation (Intel SGX).</a:t>
            </a:r>
          </a:p>
          <a:p>
            <a:r>
              <a:rPr sz="1800" b="0" dirty="0">
                <a:solidFill>
                  <a:srgbClr val="000000"/>
                </a:solidFill>
                <a:latin typeface="Metropolis"/>
              </a:rPr>
              <a:t>Post-quantum Sybil resistance is an emerging research area: quantum computers could solve PoW hash puzzles faster using Grover's algorithm (quadratic speedup), potentially reducing the economic cost of Sybil attacks and necessitating transition to quantum-resistant identity and consensus mechanisms.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lnSpcReduction="10000"/>
          </a:bodyPr>
          <a:lstStyle/>
          <a:p>
            <a:r>
              <a:rPr sz="1400" b="0" dirty="0">
                <a:solidFill>
                  <a:srgbClr val="000000"/>
                </a:solidFill>
                <a:latin typeface="Metropolis"/>
              </a:rPr>
              <a:t>Mining difficulty is a dynamically adjusted numerical target that governs how hard it is to produce a valid block hash, ensuring that block production rate remains stable at approximately 10 minutes regardless of changes in total network hash power.</a:t>
            </a:r>
          </a:p>
          <a:p>
            <a:r>
              <a:rPr sz="1400" b="0" dirty="0">
                <a:solidFill>
                  <a:srgbClr val="000000"/>
                </a:solidFill>
                <a:latin typeface="Metropolis"/>
              </a:rPr>
              <a:t>Bitcoin's Difficulty Adjustment Algorithm recalculates the target every 2016 blocks by comparing actual versus expected mining time, applying a self-regulating negative feedback loop that has maintained network stability through hash rate swings of over 50%.</a:t>
            </a:r>
          </a:p>
          <a:p>
            <a:r>
              <a:rPr sz="1400" b="0" dirty="0">
                <a:solidFill>
                  <a:srgbClr val="000000"/>
                </a:solidFill>
                <a:latin typeface="Metropolis"/>
              </a:rPr>
              <a:t>A Sybil attack involves a single adversary creating many fake identities to gain disproportionate influence in a peer-to-peer network, threatening decentralization, governance integrity, and the validity of the honest-majority security assumption.</a:t>
            </a:r>
          </a:p>
          <a:p>
            <a:r>
              <a:rPr sz="1400" b="0" dirty="0">
                <a:solidFill>
                  <a:srgbClr val="000000"/>
                </a:solidFill>
                <a:latin typeface="Metropolis"/>
              </a:rPr>
              <a:t>Proof-of-Work achieves Sybil resistance by making influence proportional to physical resource expenditure; Proof-of-Stake achieves it through economic collateral; permissioned blockchains use CA-issued digital certificates to prevent fake identity creation entirely.</a:t>
            </a:r>
          </a:p>
          <a:p>
            <a:r>
              <a:rPr sz="1400" b="0" dirty="0">
                <a:solidFill>
                  <a:srgbClr val="000000"/>
                </a:solidFill>
                <a:latin typeface="Metropolis"/>
              </a:rPr>
              <a:t>Real-world examples — China's mining ban demonstrating DAA resilience, and Eclipse attacks on Ethereum P2P networks — illustrate both the robustness of difficulty adjustment and the active, evolving nature of Sybil-based threats.</a:t>
            </a:r>
          </a:p>
          <a:p>
            <a:r>
              <a:rPr sz="1400" b="0" dirty="0">
                <a:solidFill>
                  <a:srgbClr val="000000"/>
                </a:solidFill>
                <a:latin typeface="Metropolis"/>
              </a:rPr>
              <a:t>Future Sybil resistance research focuses on proof-of-personhood, Verifiable Delay Functions, and quantum-resistant identity schemes to maintain the decentralization guarantees of blockchain networks in the face of advancing adversarial capabilities.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Bitcoin's difficulty adjustment algorithm uses a two-week epoch to recalculate the target — what are the security trade-offs of a shorter versus longer adjustment epoch, and how might a very rapid adjustment algorithm be exploited by strategic miners?</a:t>
            </a:r>
          </a:p>
          <a:p>
            <a:r>
              <a:rPr sz="1800" b="0">
                <a:solidFill>
                  <a:srgbClr val="000000"/>
                </a:solidFill>
                <a:latin typeface="Metropolis"/>
              </a:rPr>
              <a:t>Proof-of-Work achieves Sybil resistance by making influence proportional to energy expenditure, while Proof-of-Stake ties it to economic wealth — do either of these mechanisms truly prevent Sybil attacks, or do they merely shift the attack cost to a different resource?</a:t>
            </a:r>
          </a:p>
          <a:p>
            <a:r>
              <a:rPr sz="1800" b="0">
                <a:solidFill>
                  <a:srgbClr val="000000"/>
                </a:solidFill>
                <a:latin typeface="Metropolis"/>
              </a:rPr>
              <a:t>Given that Sybil attacks have been successfully demonstrated against both Tor and Ethereum peer-to-peer networks, what architectural changes would you propose for the peer discovery layer of a new blockchain protocol to maximize Sybil resistance without sacrificing decentralization?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Nakamoto, S. (2008). Bitcoin: A Peer-to-Peer Electronic Cash System. https://bitcoin.org/bitcoin.pdf</a:t>
            </a:r>
          </a:p>
          <a:p>
            <a:r>
              <a:rPr sz="1800" b="0">
                <a:solidFill>
                  <a:srgbClr val="000000"/>
                </a:solidFill>
                <a:latin typeface="Metropolis"/>
              </a:rPr>
              <a:t>Douceur, J. R. (2002). The Sybil Attack. International Workshop on Peer-to-Peer Systems (IPTPS), Springer.</a:t>
            </a:r>
          </a:p>
          <a:p>
            <a:r>
              <a:rPr sz="1800" b="0">
                <a:solidFill>
                  <a:srgbClr val="000000"/>
                </a:solidFill>
                <a:latin typeface="Metropolis"/>
              </a:rPr>
              <a:t>Heilman, E., Kendler, A., Zohar, A., &amp; Goldberg, S. (2015). Eclipse Attacks on Bitcoin's Peer-to-Peer Network. USENIX Security Symposium.</a:t>
            </a:r>
          </a:p>
          <a:p>
            <a:r>
              <a:rPr sz="1800" b="0">
                <a:solidFill>
                  <a:srgbClr val="000000"/>
                </a:solidFill>
                <a:latin typeface="Metropolis"/>
              </a:rPr>
              <a:t>Antonopoulos, A. M. (2017). Mastering Bitcoin: Programming the Open Blockchain (2nd ed.). O'Reilly Media.</a:t>
            </a:r>
          </a:p>
          <a:p>
            <a:r>
              <a:rPr sz="1800" b="0">
                <a:solidFill>
                  <a:srgbClr val="000000"/>
                </a:solidFill>
                <a:latin typeface="Metropolis"/>
              </a:rPr>
              <a:t>Buterin, V. (2014). Ethereum: A Next-Generation Smart Contract and Decentralized Application Platform. Ethereum White Paper. https://ethereum.org/en/whitepaper/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Core Components: Proof-of-Work and Block Production</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Proof-of-Work (PoW) requires a block proposer (miner) to find a nonce such that SHA-256(SHA-256(block_header)) produces a hash value numerically less than a network-defined target — a process requiring trillions of hash computations on average.</a:t>
            </a:r>
          </a:p>
          <a:p>
            <a:r>
              <a:rPr sz="1800" b="0">
                <a:solidFill>
                  <a:srgbClr val="000000"/>
                </a:solidFill>
                <a:latin typeface="Metropolis"/>
              </a:rPr>
              <a:t>The mining difficulty target is adjusted every 2016 Bitcoin blocks (approximately two weeks) so that the average block interval remains close to 10 minutes, regardless of the total hash rate of the network.</a:t>
            </a:r>
          </a:p>
          <a:p>
            <a:r>
              <a:rPr sz="1800" b="0">
                <a:solidFill>
                  <a:srgbClr val="000000"/>
                </a:solidFill>
                <a:latin typeface="Metropolis"/>
              </a:rPr>
              <a:t>Finding a valid nonce is computationally expensive and probabilistic — there is no shortcut; miners must brute-force through billions of nonce values — but verification of a valid solution by any node requires only a single SHA-256 hash computation.</a:t>
            </a:r>
          </a:p>
          <a:p>
            <a:r>
              <a:rPr sz="1800" b="0">
                <a:solidFill>
                  <a:srgbClr val="000000"/>
                </a:solidFill>
                <a:latin typeface="Metropolis"/>
              </a:rPr>
              <a:t>This asymmetry between the cost of producing a valid block and the negligible cost of verifying it is the foundational property that makes Nakamoto consensus both secure and efficiently verifiable.</a:t>
            </a:r>
          </a:p>
          <a:p>
            <a:r>
              <a:rPr sz="1800" b="0">
                <a:solidFill>
                  <a:srgbClr val="000000"/>
                </a:solidFill>
                <a:latin typeface="Metropolis"/>
              </a:rPr>
              <a:t>Block rewards (newly minted Bitcoin plus transaction fees) incentivize miners to expend resources honestly; rational miners earn more by extending the valid chain than by attempting to fork or rewrite history.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Difficulty Level and Sybil Attack</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normAutofit fontScale="92500"/>
          </a:bodyPr>
          <a:lstStyle/>
          <a:p>
            <a:r>
              <a:rPr sz="1800" b="0">
                <a:solidFill>
                  <a:srgbClr val="000000"/>
                </a:solidFill>
                <a:latin typeface="Metropolis"/>
              </a:rPr>
              <a:t>Understand the concept of mining difficulty in blockchain and explain how the difficulty target governs block production rate across different network conditions.</a:t>
            </a:r>
          </a:p>
          <a:p>
            <a:r>
              <a:rPr sz="1800" b="0">
                <a:solidFill>
                  <a:srgbClr val="000000"/>
                </a:solidFill>
                <a:latin typeface="Metropolis"/>
              </a:rPr>
              <a:t>Describe the difficulty adjustment algorithm used in Bitcoin and analyze how it maintains a stable 10-minute block interval despite fluctuations in total hash power.</a:t>
            </a:r>
          </a:p>
          <a:p>
            <a:r>
              <a:rPr sz="1800" b="0">
                <a:solidFill>
                  <a:srgbClr val="000000"/>
                </a:solidFill>
                <a:latin typeface="Metropolis"/>
              </a:rPr>
              <a:t>Define the Sybil attack and explain why it poses a fundamental threat to the integrity of decentralized peer-to-peer blockchain networks.</a:t>
            </a:r>
          </a:p>
          <a:p>
            <a:r>
              <a:rPr sz="1800" b="0">
                <a:solidFill>
                  <a:srgbClr val="000000"/>
                </a:solidFill>
                <a:latin typeface="Metropolis"/>
              </a:rPr>
              <a:t>Analyze the mechanisms by which Proof-of-Work, Proof-of-Stake, and identity-based systems provide Sybil resistance in different blockchain architectures.</a:t>
            </a:r>
          </a:p>
          <a:p>
            <a:r>
              <a:rPr sz="1800" b="0">
                <a:solidFill>
                  <a:srgbClr val="000000"/>
                </a:solidFill>
                <a:latin typeface="Metropolis"/>
              </a:rPr>
              <a:t>Evaluate real-world instances of Sybil attacks and difficulty manipulation and assess the countermeasures implemented by blockchain protocols.</a:t>
            </a:r>
          </a:p>
          <a:p>
            <a:r>
              <a:rPr sz="1800" b="0">
                <a:solidFill>
                  <a:srgbClr val="000000"/>
                </a:solidFill>
                <a:latin typeface="Metropolis"/>
              </a:rPr>
              <a:t>Apply understanding of difficulty adjustment and Sybil resistance to design robust consensus and peer discovery mechanisms for blockchain networks.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Mining Difficulty: Concept and the Target Hash</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Mining difficulty is a numerical measure of how computationally hard it is to find a valid block hash — specifically, how many leading zero bits the SHA-256(SHA-256(block_header)) output must have to be accepted by the network.</a:t>
            </a:r>
          </a:p>
          <a:p>
            <a:r>
              <a:rPr sz="1800" b="0">
                <a:solidFill>
                  <a:srgbClr val="000000"/>
                </a:solidFill>
                <a:latin typeface="Metropolis"/>
              </a:rPr>
              <a:t>The difficulty target T is a 256-bit threshold value; a block is valid only if its header hash H satisfies H &lt; T — a smaller target means fewer valid hashes exist in the 2²⁵⁶ space, requiring more attempts on average to find one.</a:t>
            </a:r>
          </a:p>
          <a:p>
            <a:r>
              <a:rPr sz="1800" b="0">
                <a:solidFill>
                  <a:srgbClr val="000000"/>
                </a:solidFill>
                <a:latin typeface="Metropolis"/>
              </a:rPr>
              <a:t>Difficulty is expressed as a ratio relative to the genesis block target: Difficulty = Genesis_Target / Current_Target; Bitcoin's difficulty has grown from 1 at launch in 2009 to over 90 trillion by 2024, reflecting the exponential growth in global hash power.</a:t>
            </a:r>
          </a:p>
          <a:p>
            <a:r>
              <a:rPr sz="1800" b="0">
                <a:solidFill>
                  <a:srgbClr val="000000"/>
                </a:solidFill>
                <a:latin typeface="Metropolis"/>
              </a:rPr>
              <a:t>The expected number of hash computations to find a valid block is proportional to 2³²  × Difficulty — at a difficulty of 90 trillion, a miner must perform approximately 3.87 × 10²³ hashes on average before finding a valid block.</a:t>
            </a:r>
          </a:p>
          <a:p>
            <a:r>
              <a:rPr sz="1800" b="0">
                <a:solidFill>
                  <a:srgbClr val="000000"/>
                </a:solidFill>
                <a:latin typeface="Metropolis"/>
              </a:rPr>
              <a:t>Difficulty is not a fixed parameter but a dynamic protocol variable — it self-adjusts periodically to ensure that new blocks are produced at a predictable rate regardless of how many miners join or leave the network.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Difficulty Adjustment Algorithm: Bitcoin and Variants</a:t>
            </a:r>
          </a:p>
        </p:txBody>
      </p:sp>
      <p:sp>
        <p:nvSpPr>
          <p:cNvPr id="3" name="Content Placeholder 2"/>
          <p:cNvSpPr>
            <a:spLocks noGrp="1"/>
          </p:cNvSpPr>
          <p:nvPr>
            <p:ph idx="1"/>
          </p:nvPr>
        </p:nvSpPr>
        <p:spPr/>
        <p:txBody>
          <a:bodyPr>
            <a:normAutofit lnSpcReduction="10000"/>
          </a:bodyPr>
          <a:lstStyle/>
          <a:p>
            <a:r>
              <a:rPr sz="1600" b="0" dirty="0">
                <a:solidFill>
                  <a:srgbClr val="000000"/>
                </a:solidFill>
                <a:latin typeface="Metropolis"/>
              </a:rPr>
              <a:t>Bitcoin's Difficulty Adjustment Algorithm (DAA) recalculates the target every 2016 blocks by comparing the actual time taken to mine those blocks against the expected time of 20,160 minutes (2016 blocks × 10 minutes each).</a:t>
            </a:r>
          </a:p>
          <a:p>
            <a:r>
              <a:rPr sz="1600" b="0" dirty="0">
                <a:solidFill>
                  <a:srgbClr val="000000"/>
                </a:solidFill>
                <a:latin typeface="Metropolis"/>
              </a:rPr>
              <a:t>The new difficulty is computed as: </a:t>
            </a:r>
            <a:r>
              <a:rPr sz="1600" b="0" dirty="0" err="1">
                <a:solidFill>
                  <a:srgbClr val="000000"/>
                </a:solidFill>
                <a:latin typeface="Metropolis"/>
              </a:rPr>
              <a:t>New_Difficulty</a:t>
            </a:r>
            <a:r>
              <a:rPr sz="1600" b="0" dirty="0">
                <a:solidFill>
                  <a:srgbClr val="000000"/>
                </a:solidFill>
                <a:latin typeface="Metropolis"/>
              </a:rPr>
              <a:t> = </a:t>
            </a:r>
            <a:r>
              <a:rPr sz="1600" b="0" dirty="0" err="1">
                <a:solidFill>
                  <a:srgbClr val="000000"/>
                </a:solidFill>
                <a:latin typeface="Metropolis"/>
              </a:rPr>
              <a:t>Old_Difficulty</a:t>
            </a:r>
            <a:r>
              <a:rPr sz="1600" b="0" dirty="0">
                <a:solidFill>
                  <a:srgbClr val="000000"/>
                </a:solidFill>
                <a:latin typeface="Metropolis"/>
              </a:rPr>
              <a:t> × (</a:t>
            </a:r>
            <a:r>
              <a:rPr sz="1600" b="0" dirty="0" err="1">
                <a:solidFill>
                  <a:srgbClr val="000000"/>
                </a:solidFill>
                <a:latin typeface="Metropolis"/>
              </a:rPr>
              <a:t>Actual_Time</a:t>
            </a:r>
            <a:r>
              <a:rPr sz="1600" b="0" dirty="0">
                <a:solidFill>
                  <a:srgbClr val="000000"/>
                </a:solidFill>
                <a:latin typeface="Metropolis"/>
              </a:rPr>
              <a:t> / 20,160 minutes); if blocks were mined faster than expected, difficulty increases; if slower, it decreases — with adjustments capped at a factor of 4× in either direction per epoch.</a:t>
            </a:r>
          </a:p>
          <a:p>
            <a:r>
              <a:rPr sz="1600" b="0" dirty="0">
                <a:solidFill>
                  <a:srgbClr val="000000"/>
                </a:solidFill>
                <a:latin typeface="Metropolis"/>
              </a:rPr>
              <a:t>This negative feedback loop is a self-regulating mechanism: rising hash power drives up difficulty, reducing profitability and discouraging further entry; falling hash power reduces difficulty, restoring profitability and attracting miners back.</a:t>
            </a:r>
          </a:p>
          <a:p>
            <a:r>
              <a:rPr sz="1600" b="0" dirty="0">
                <a:solidFill>
                  <a:srgbClr val="000000"/>
                </a:solidFill>
                <a:latin typeface="Metropolis"/>
              </a:rPr>
              <a:t>Bitcoin Cash (BCH) implemented the Emergency Difficulty Adjustment (EDA) after its 2017 fork, which caused wild oscillations in block times due to miners switching between BTC and BCH opportunistically; it was replaced by the aserti3-2d (ASERT) algorithm in 2020.</a:t>
            </a:r>
          </a:p>
          <a:p>
            <a:r>
              <a:rPr sz="1600" b="0" dirty="0">
                <a:solidFill>
                  <a:srgbClr val="000000"/>
                </a:solidFill>
                <a:latin typeface="Metropolis"/>
              </a:rPr>
              <a:t>Ethereum (pre-Merge) used a per-block difficulty adjustment combined with a 'difficulty bomb' — a deliberately increasing difficulty designed to make PoW mining progressively infeasible, incentivizing the transition to Proof-of-Stake.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Sybil Attack: Definition and Threat Model</a:t>
            </a:r>
          </a:p>
        </p:txBody>
      </p:sp>
      <p:sp>
        <p:nvSpPr>
          <p:cNvPr id="3" name="Content Placeholder 2"/>
          <p:cNvSpPr>
            <a:spLocks noGrp="1"/>
          </p:cNvSpPr>
          <p:nvPr>
            <p:ph idx="1"/>
          </p:nvPr>
        </p:nvSpPr>
        <p:spPr/>
        <p:txBody>
          <a:bodyPr>
            <a:noAutofit/>
          </a:bodyPr>
          <a:lstStyle/>
          <a:p>
            <a:r>
              <a:rPr sz="1600" b="0" dirty="0">
                <a:solidFill>
                  <a:srgbClr val="000000"/>
                </a:solidFill>
                <a:latin typeface="Metropolis"/>
              </a:rPr>
              <a:t>A Sybil attack, named after the 1973 book about a woman with multiple personality disorder, was formally defined by John Douceur at Microsoft Research in 2002 as an attack in which a single malicious entity creates a large number of fake identities (nodes) to gain disproportionate influence in a peer-to-peer network.</a:t>
            </a:r>
          </a:p>
          <a:p>
            <a:r>
              <a:rPr sz="1600" b="0" dirty="0">
                <a:solidFill>
                  <a:srgbClr val="000000"/>
                </a:solidFill>
                <a:latin typeface="Metropolis"/>
              </a:rPr>
              <a:t>In a blockchain context, a Sybil attacker spawning many pseudonymous nodes can attempt to dominate the peer discovery process, eclipse honest nodes by surrounding them with malicious peers, manipulate voting in governance mechanisms, or distort network-level statistics.</a:t>
            </a:r>
          </a:p>
          <a:p>
            <a:r>
              <a:rPr sz="1600" b="0" dirty="0">
                <a:solidFill>
                  <a:srgbClr val="000000"/>
                </a:solidFill>
                <a:latin typeface="Metropolis"/>
              </a:rPr>
              <a:t>The attack is particularly dangerous in systems where influence is proportional to the number of identities — if a network uses one-node-one-vote, an attacker creating a million nodes gains a million votes at near-zero cost.</a:t>
            </a:r>
          </a:p>
          <a:p>
            <a:r>
              <a:rPr sz="1600" b="0" dirty="0">
                <a:solidFill>
                  <a:srgbClr val="000000"/>
                </a:solidFill>
                <a:latin typeface="Metropolis"/>
              </a:rPr>
              <a:t>Sybil attacks undermine the core assumption of decentralization: that independent, geographically distributed nodes represent diverse and honest participants; a Sybil-dominated network may appear decentralized while being controlled by a single adversary.</a:t>
            </a:r>
          </a:p>
          <a:p>
            <a:r>
              <a:rPr sz="1600" b="0" dirty="0">
                <a:solidFill>
                  <a:srgbClr val="000000"/>
                </a:solidFill>
                <a:latin typeface="Metropolis"/>
              </a:rPr>
              <a:t>The Eclipse attack is a Sybil-related threat where an attacker floods a victim node's peer table with malicious nodes, cutting it off from honest peers and feeding it a manipulated view of the blockchain — enabling double-spend attacks or transaction censorship against that specific node.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Sybil Resistance Mechanisms in Blockchain</a:t>
            </a:r>
          </a:p>
        </p:txBody>
      </p:sp>
      <p:sp>
        <p:nvSpPr>
          <p:cNvPr id="3" name="Content Placeholder 2"/>
          <p:cNvSpPr>
            <a:spLocks noGrp="1"/>
          </p:cNvSpPr>
          <p:nvPr>
            <p:ph idx="1"/>
          </p:nvPr>
        </p:nvSpPr>
        <p:spPr/>
        <p:txBody>
          <a:bodyPr>
            <a:noAutofit/>
          </a:bodyPr>
          <a:lstStyle/>
          <a:p>
            <a:r>
              <a:rPr sz="1600" b="0" dirty="0">
                <a:solidFill>
                  <a:srgbClr val="000000"/>
                </a:solidFill>
                <a:latin typeface="Metropolis"/>
              </a:rPr>
              <a:t>Proof-of-Work achieves Sybil resistance by tying voting power to physical resource expenditure — creating additional node identities is free, but gaining additional influence requires proportional investment in mining hardware and electricity, making large-scale Sybil attacks economically prohibitive.</a:t>
            </a:r>
          </a:p>
          <a:p>
            <a:r>
              <a:rPr sz="1600" b="0" dirty="0">
                <a:solidFill>
                  <a:srgbClr val="000000"/>
                </a:solidFill>
                <a:latin typeface="Metropolis"/>
              </a:rPr>
              <a:t>Proof-of-Stake achieves Sybil resistance through economic collateral — each validator identity must lock up a minimum stake (32 ETH in Ethereum); creating millions of validator identities would require billions of dollars of staked capital, making the attack self-defeating.</a:t>
            </a:r>
          </a:p>
          <a:p>
            <a:r>
              <a:rPr sz="1600" b="0" dirty="0">
                <a:solidFill>
                  <a:srgbClr val="000000"/>
                </a:solidFill>
                <a:latin typeface="Metropolis"/>
              </a:rPr>
              <a:t>Permissioned blockchains such as Hyperledger Fabric use Certificate Authority (CA)-issued X.509 digital certificates to authenticate every network participant — only vetted, KYC-verified entities receive certificates, making Sybil identities impossible without compromising the CA.</a:t>
            </a:r>
          </a:p>
          <a:p>
            <a:r>
              <a:rPr sz="1600" b="0" dirty="0">
                <a:solidFill>
                  <a:srgbClr val="000000"/>
                </a:solidFill>
                <a:latin typeface="Metropolis"/>
              </a:rPr>
              <a:t>Decentralized identity systems and Web-of-Trust models (PGP, </a:t>
            </a:r>
            <a:r>
              <a:rPr sz="1600" b="0" dirty="0" err="1">
                <a:solidFill>
                  <a:srgbClr val="000000"/>
                </a:solidFill>
                <a:latin typeface="Metropolis"/>
              </a:rPr>
              <a:t>Sovrin</a:t>
            </a:r>
            <a:r>
              <a:rPr sz="1600" b="0" dirty="0">
                <a:solidFill>
                  <a:srgbClr val="000000"/>
                </a:solidFill>
                <a:latin typeface="Metropolis"/>
              </a:rPr>
              <a:t>) assign trust scores to identities based on social attestations or reputation — an attacker must persuade many real participants to vouch for their fake identities, raising the attack cost significantly.</a:t>
            </a:r>
          </a:p>
          <a:p>
            <a:r>
              <a:rPr sz="1600" b="0" dirty="0">
                <a:solidFill>
                  <a:srgbClr val="000000"/>
                </a:solidFill>
                <a:latin typeface="Metropolis"/>
              </a:rPr>
              <a:t>CAPTCHA, proof-of-personhood systems (</a:t>
            </a:r>
            <a:r>
              <a:rPr sz="1600" b="0" dirty="0" err="1">
                <a:solidFill>
                  <a:srgbClr val="000000"/>
                </a:solidFill>
                <a:latin typeface="Metropolis"/>
              </a:rPr>
              <a:t>Worldcoin's</a:t>
            </a:r>
            <a:r>
              <a:rPr sz="1600" b="0" dirty="0">
                <a:solidFill>
                  <a:srgbClr val="000000"/>
                </a:solidFill>
                <a:latin typeface="Metropolis"/>
              </a:rPr>
              <a:t> iris biometric, </a:t>
            </a:r>
            <a:r>
              <a:rPr sz="1600" b="0" dirty="0" err="1">
                <a:solidFill>
                  <a:srgbClr val="000000"/>
                </a:solidFill>
                <a:latin typeface="Metropolis"/>
              </a:rPr>
              <a:t>BrightID's</a:t>
            </a:r>
            <a:r>
              <a:rPr sz="1600" b="0" dirty="0">
                <a:solidFill>
                  <a:srgbClr val="000000"/>
                </a:solidFill>
                <a:latin typeface="Metropolis"/>
              </a:rPr>
              <a:t> social graph), and staking-based rate limiting are emerging Sybil resistance techniques for governance and airdrop systems that must resist mass fake account creation.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Real-World Example: Bitcoin's Difficulty Halving and Hash Rate Crashes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After China's comprehensive ban on Bitcoin mining in May 2021, approximately 50% of the global hash rate went offline almost overnight as Chinese mining farms shut down — the largest sudden drop in Bitcoin's mining history.</a:t>
            </a:r>
          </a:p>
          <a:p>
            <a:r>
              <a:rPr sz="1800" b="0">
                <a:solidFill>
                  <a:srgbClr val="000000"/>
                </a:solidFill>
                <a:latin typeface="Metropolis"/>
              </a:rPr>
              <a:t>Bitcoin's block times immediately stretched from 10 minutes to over 20 minutes on average, as the remaining hash power struggled to meet the difficulty target set during the peak of Chinese mining activity.</a:t>
            </a:r>
          </a:p>
          <a:p>
            <a:r>
              <a:rPr sz="1800" b="0">
                <a:solidFill>
                  <a:srgbClr val="000000"/>
                </a:solidFill>
                <a:latin typeface="Metropolis"/>
              </a:rPr>
              <a:t>The network's DAA corrected the situation at the next difficulty epoch (2016 blocks later, approximately two weeks), reducing difficulty by 27.94% — the largest single downward adjustment in Bitcoin's history at the time — restoring block times to near 10 minutes.</a:t>
            </a:r>
          </a:p>
          <a:p>
            <a:r>
              <a:rPr sz="1800" b="0">
                <a:solidFill>
                  <a:srgbClr val="000000"/>
                </a:solidFill>
                <a:latin typeface="Metropolis"/>
              </a:rPr>
              <a:t>This event demonstrated the resilience of the difficulty adjustment mechanism: despite losing half its miners in days, Bitcoin continued producing blocks and processing transactions without any human intervention or protocol change.</a:t>
            </a:r>
          </a:p>
          <a:p>
            <a:r>
              <a:rPr sz="1800" b="0">
                <a:solidFill>
                  <a:srgbClr val="000000"/>
                </a:solidFill>
                <a:latin typeface="Metropolis"/>
              </a:rPr>
              <a:t>Hash rate recovered fully within four months as mining operations relocated to the United States, Kazakhstan, and Russia, validating the difficulty adjustment algorithm as a critical self-healing mechanism for network stability.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Sybil Attacks on Tor and Ethereum P2P Networks</a:t>
            </a:r>
          </a:p>
        </p:txBody>
      </p:sp>
      <p:sp>
        <p:nvSpPr>
          <p:cNvPr id="3" name="Content Placeholder 2"/>
          <p:cNvSpPr>
            <a:spLocks noGrp="1"/>
          </p:cNvSpPr>
          <p:nvPr>
            <p:ph idx="1"/>
          </p:nvPr>
        </p:nvSpPr>
        <p:spPr/>
        <p:txBody>
          <a:bodyPr>
            <a:noAutofit/>
          </a:bodyPr>
          <a:lstStyle/>
          <a:p>
            <a:r>
              <a:rPr sz="1600" b="0" dirty="0">
                <a:solidFill>
                  <a:srgbClr val="000000"/>
                </a:solidFill>
                <a:latin typeface="Metropolis"/>
              </a:rPr>
              <a:t>In 2014, researchers demonstrated a large-scale Sybil attack on the Tor anonymity network by operating a significant fraction of Tor relay nodes, enabling traffic correlation and de-anonymization of users — illustrating how Sybil attacks compromise privacy in open P2P networks.</a:t>
            </a:r>
          </a:p>
          <a:p>
            <a:r>
              <a:rPr sz="1600" b="0" dirty="0">
                <a:solidFill>
                  <a:srgbClr val="000000"/>
                </a:solidFill>
                <a:latin typeface="Metropolis"/>
              </a:rPr>
              <a:t>In 2020, blockchain security researchers documented Sybil-based Eclipse attacks targeting Ethereum nodes: attackers flooded victim nodes' peer tables using the Ethereum discovery protocol (discv4), isolating them from honest peers and feeding manipulated chain data.</a:t>
            </a:r>
          </a:p>
          <a:p>
            <a:r>
              <a:rPr sz="1600" b="0" dirty="0">
                <a:solidFill>
                  <a:srgbClr val="000000"/>
                </a:solidFill>
                <a:latin typeface="Metropolis"/>
              </a:rPr>
              <a:t>The Eclipse attack on Ethereum allowed attackers to waste victim miners' hash power on stale blocks, delay transaction delivery to specific users, and in some configurations, facilitate double-spend attempts against exchanges accepting low-confirmation deposits.</a:t>
            </a:r>
          </a:p>
          <a:p>
            <a:r>
              <a:rPr sz="1600" b="0" dirty="0">
                <a:solidFill>
                  <a:srgbClr val="000000"/>
                </a:solidFill>
                <a:latin typeface="Metropolis"/>
              </a:rPr>
              <a:t>Ethereum's response included hardening the devp2p peer discovery protocol, implementing peer diversity requirements (ensuring connections span multiple IP subnets), and adding identity verification via ENR (Ethereum Node Records) with cryptographic node IDs.</a:t>
            </a:r>
          </a:p>
          <a:p>
            <a:r>
              <a:rPr sz="1600" b="0" dirty="0">
                <a:solidFill>
                  <a:srgbClr val="000000"/>
                </a:solidFill>
                <a:latin typeface="Metropolis"/>
              </a:rPr>
              <a:t>In blockchain-based governance systems, Sybil attacks have been used to manipulate token voting — the Compound Finance governance system was targeted by an attacker who distributed small token amounts to thousands of addresses to amplify voting weight in protocol upgrade proposals.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solidFill>
                  <a:srgbClr val="293786"/>
                </a:solidFill>
                <a:latin typeface="Metropolis Semi Bold"/>
              </a:rPr>
              <a:t>Difficulty and Sybil Resistance: Interconnections and Future Directions</a:t>
            </a:r>
          </a:p>
        </p:txBody>
      </p:sp>
      <p:sp>
        <p:nvSpPr>
          <p:cNvPr id="3" name="Content Placeholder 2"/>
          <p:cNvSpPr>
            <a:spLocks noGrp="1"/>
          </p:cNvSpPr>
          <p:nvPr>
            <p:ph idx="1"/>
          </p:nvPr>
        </p:nvSpPr>
        <p:spPr/>
        <p:txBody>
          <a:bodyPr>
            <a:normAutofit fontScale="85000" lnSpcReduction="10000"/>
          </a:bodyPr>
          <a:lstStyle/>
          <a:p>
            <a:r>
              <a:rPr sz="1800" b="0" dirty="0">
                <a:solidFill>
                  <a:srgbClr val="000000"/>
                </a:solidFill>
                <a:latin typeface="Metropolis"/>
              </a:rPr>
              <a:t>Difficulty and Sybil resistance are deeply interconnected in PoW blockchains — the difficulty target is precisely the mechanism that converts raw hash power into </a:t>
            </a:r>
            <a:r>
              <a:rPr sz="1400" b="0" dirty="0">
                <a:solidFill>
                  <a:srgbClr val="000000"/>
                </a:solidFill>
                <a:latin typeface="Metropolis"/>
              </a:rPr>
              <a:t>Sybil</a:t>
            </a:r>
            <a:r>
              <a:rPr sz="1800" b="0" dirty="0">
                <a:solidFill>
                  <a:srgbClr val="000000"/>
                </a:solidFill>
                <a:latin typeface="Metropolis"/>
              </a:rPr>
              <a:t> resistance; a lower difficulty would reduce the cost of acquiring majority influence through fake mining identities.</a:t>
            </a:r>
          </a:p>
          <a:p>
            <a:r>
              <a:rPr sz="1800" b="0" dirty="0">
                <a:solidFill>
                  <a:srgbClr val="000000"/>
                </a:solidFill>
                <a:latin typeface="Metropolis"/>
              </a:rPr>
              <a:t>As ASIC manufacturing concentrates among a small number of hardware vendors (</a:t>
            </a:r>
            <a:r>
              <a:rPr sz="1800" b="0" dirty="0" err="1">
                <a:solidFill>
                  <a:srgbClr val="000000"/>
                </a:solidFill>
                <a:latin typeface="Metropolis"/>
              </a:rPr>
              <a:t>Bitmain</a:t>
            </a:r>
            <a:r>
              <a:rPr sz="1800" b="0" dirty="0">
                <a:solidFill>
                  <a:srgbClr val="000000"/>
                </a:solidFill>
                <a:latin typeface="Metropolis"/>
              </a:rPr>
              <a:t>, </a:t>
            </a:r>
            <a:r>
              <a:rPr sz="1800" b="0" dirty="0" err="1">
                <a:solidFill>
                  <a:srgbClr val="000000"/>
                </a:solidFill>
                <a:latin typeface="Metropolis"/>
              </a:rPr>
              <a:t>MicroBT</a:t>
            </a:r>
            <a:r>
              <a:rPr sz="1800" b="0" dirty="0">
                <a:solidFill>
                  <a:srgbClr val="000000"/>
                </a:solidFill>
                <a:latin typeface="Metropolis"/>
              </a:rPr>
              <a:t>), difficulty growth increasingly reflects industrial-scale investment rather than broad participation — a form of structural Sybil resistance that simultaneously increases hardware centralization.</a:t>
            </a:r>
          </a:p>
          <a:p>
            <a:r>
              <a:rPr sz="1800" b="0" dirty="0">
                <a:solidFill>
                  <a:srgbClr val="000000"/>
                </a:solidFill>
                <a:latin typeface="Metropolis"/>
              </a:rPr>
              <a:t>Verifiable Delay Functions (VDFs) are a cryptographic primitive being researched for both difficulty-like sequential computation proofs and Sybil-resistant randomness generation in </a:t>
            </a:r>
            <a:r>
              <a:rPr sz="1800" b="0" dirty="0" err="1">
                <a:solidFill>
                  <a:srgbClr val="000000"/>
                </a:solidFill>
                <a:latin typeface="Metropolis"/>
              </a:rPr>
              <a:t>PoS</a:t>
            </a:r>
            <a:r>
              <a:rPr sz="1800" b="0" dirty="0">
                <a:solidFill>
                  <a:srgbClr val="000000"/>
                </a:solidFill>
                <a:latin typeface="Metropolis"/>
              </a:rPr>
              <a:t> systems — they enforce a minimum time cost that cannot be parallelized, unlike PoW.</a:t>
            </a:r>
          </a:p>
          <a:p>
            <a:r>
              <a:rPr sz="1800" b="0" dirty="0">
                <a:solidFill>
                  <a:srgbClr val="000000"/>
                </a:solidFill>
                <a:latin typeface="Metropolis"/>
              </a:rPr>
              <a:t>Proof-of-Personhood protocols aim to provide one-person-one-vote Sybil resistance without relying on wealth (</a:t>
            </a:r>
            <a:r>
              <a:rPr sz="1800" b="0" dirty="0" err="1">
                <a:solidFill>
                  <a:srgbClr val="000000"/>
                </a:solidFill>
                <a:latin typeface="Metropolis"/>
              </a:rPr>
              <a:t>PoS</a:t>
            </a:r>
            <a:r>
              <a:rPr sz="1800" b="0" dirty="0">
                <a:solidFill>
                  <a:srgbClr val="000000"/>
                </a:solidFill>
                <a:latin typeface="Metropolis"/>
              </a:rPr>
              <a:t>) or energy (PoW); approaches include biometric verification (</a:t>
            </a:r>
            <a:r>
              <a:rPr sz="1800" b="0" dirty="0" err="1">
                <a:solidFill>
                  <a:srgbClr val="000000"/>
                </a:solidFill>
                <a:latin typeface="Metropolis"/>
              </a:rPr>
              <a:t>Worldcoin</a:t>
            </a:r>
            <a:r>
              <a:rPr sz="1800" b="0" dirty="0">
                <a:solidFill>
                  <a:srgbClr val="000000"/>
                </a:solidFill>
                <a:latin typeface="Metropolis"/>
              </a:rPr>
              <a:t>), social graph analysis (</a:t>
            </a:r>
            <a:r>
              <a:rPr sz="1800" b="0" dirty="0" err="1">
                <a:solidFill>
                  <a:srgbClr val="000000"/>
                </a:solidFill>
                <a:latin typeface="Metropolis"/>
              </a:rPr>
              <a:t>BrightID</a:t>
            </a:r>
            <a:r>
              <a:rPr sz="1800" b="0" dirty="0">
                <a:solidFill>
                  <a:srgbClr val="000000"/>
                </a:solidFill>
                <a:latin typeface="Metropolis"/>
              </a:rPr>
              <a:t>), and trusted hardware attestation (Intel SGX).</a:t>
            </a:r>
          </a:p>
          <a:p>
            <a:r>
              <a:rPr sz="1800" b="0" dirty="0">
                <a:solidFill>
                  <a:srgbClr val="000000"/>
                </a:solidFill>
                <a:latin typeface="Metropolis"/>
              </a:rPr>
              <a:t>Post-quantum Sybil resistance is an emerging research area: quantum computers could solve PoW hash puzzles faster using Grover's algorithm (quadratic speedup), potentially reducing the economic cost of Sybil attacks and necessitating transition to quantum-resistant identity and consensus mechanisms.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The Longest Chain Rule and Fork Resolution</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The longest chain rule (more precisely, the chain with the greatest accumulated proof-of-work) is the canonical fork-choice rule in Nakamoto consensus — nodes always adopt the chain representing the most total computational work.</a:t>
            </a:r>
          </a:p>
          <a:p>
            <a:r>
              <a:rPr sz="1800" b="0">
                <a:solidFill>
                  <a:srgbClr val="000000"/>
                </a:solidFill>
                <a:latin typeface="Metropolis"/>
              </a:rPr>
              <a:t>When two miners find valid blocks simultaneously, a temporary fork occurs; honest nodes begin building on whichever block they receive first, but the tie is broken as soon as the next block is found, extending one branch.</a:t>
            </a:r>
          </a:p>
          <a:p>
            <a:r>
              <a:rPr sz="1800" b="0">
                <a:solidFill>
                  <a:srgbClr val="000000"/>
                </a:solidFill>
                <a:latin typeface="Metropolis"/>
              </a:rPr>
              <a:t>Nodes on the shorter fork reorganize (reorg) by discarding their orphaned blocks and switching to the longer chain, ensuring eventual convergence to a single canonical ledger across all nodes worldwide.</a:t>
            </a:r>
          </a:p>
          <a:p>
            <a:r>
              <a:rPr sz="1800" b="0">
                <a:solidFill>
                  <a:srgbClr val="000000"/>
                </a:solidFill>
                <a:latin typeface="Metropolis"/>
              </a:rPr>
              <a:t>The probability that a transaction is reversed decreases exponentially with each additional block mined on top of it — after 6 confirmations (approximately 1 hour), the probability of a successful reversion by any realistic adversary is negligible.</a:t>
            </a:r>
          </a:p>
          <a:p>
            <a:r>
              <a:rPr sz="1800" b="0">
                <a:solidFill>
                  <a:srgbClr val="000000"/>
                </a:solidFill>
                <a:latin typeface="Metropolis"/>
              </a:rPr>
              <a:t>The longest chain rule enables Nakamoto consensus to function without any synchronous communication assumption — nodes can go offline, rejoin, and always converge to the same chain by simply requesting the longest available chain.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lnSpcReduction="10000"/>
          </a:bodyPr>
          <a:lstStyle/>
          <a:p>
            <a:r>
              <a:rPr sz="1400" b="0" dirty="0">
                <a:solidFill>
                  <a:srgbClr val="000000"/>
                </a:solidFill>
                <a:latin typeface="Metropolis"/>
              </a:rPr>
              <a:t>Mining difficulty is a dynamically adjusted numerical target that governs how hard it is to produce a valid block hash, ensuring that block production rate remains stable at approximately 10 minutes regardless of changes in total network hash power.</a:t>
            </a:r>
          </a:p>
          <a:p>
            <a:r>
              <a:rPr sz="1400" b="0" dirty="0">
                <a:solidFill>
                  <a:srgbClr val="000000"/>
                </a:solidFill>
                <a:latin typeface="Metropolis"/>
              </a:rPr>
              <a:t>Bitcoin's Difficulty Adjustment Algorithm recalculates the target every 2016 blocks by comparing actual versus expected mining time, applying a self-regulating negative feedback loop that has maintained network stability through hash rate swings of over 50%.</a:t>
            </a:r>
          </a:p>
          <a:p>
            <a:r>
              <a:rPr sz="1400" b="0" dirty="0">
                <a:solidFill>
                  <a:srgbClr val="000000"/>
                </a:solidFill>
                <a:latin typeface="Metropolis"/>
              </a:rPr>
              <a:t>A Sybil attack involves a single adversary creating many fake identities to gain disproportionate influence in a peer-to-peer network, threatening decentralization, governance integrity, and the validity of the honest-majority security assumption.</a:t>
            </a:r>
          </a:p>
          <a:p>
            <a:r>
              <a:rPr sz="1400" b="0" dirty="0">
                <a:solidFill>
                  <a:srgbClr val="000000"/>
                </a:solidFill>
                <a:latin typeface="Metropolis"/>
              </a:rPr>
              <a:t>Proof-of-Work achieves Sybil resistance by making influence proportional to physical resource expenditure; Proof-of-Stake achieves it through economic collateral; permissioned blockchains use CA-issued digital certificates to prevent fake identity creation entirely.</a:t>
            </a:r>
          </a:p>
          <a:p>
            <a:r>
              <a:rPr sz="1400" b="0" dirty="0">
                <a:solidFill>
                  <a:srgbClr val="000000"/>
                </a:solidFill>
                <a:latin typeface="Metropolis"/>
              </a:rPr>
              <a:t>Real-world examples — China's mining ban demonstrating DAA resilience, and Eclipse attacks on Ethereum P2P networks — illustrate both the robustness of difficulty adjustment and the active, evolving nature of Sybil-based threats.</a:t>
            </a:r>
          </a:p>
          <a:p>
            <a:r>
              <a:rPr sz="1400" b="0" dirty="0">
                <a:solidFill>
                  <a:srgbClr val="000000"/>
                </a:solidFill>
                <a:latin typeface="Metropolis"/>
              </a:rPr>
              <a:t>Future Sybil resistance research focuses on proof-of-personhood, Verifiable Delay Functions, and quantum-resistant identity schemes to maintain the decentralization guarantees of blockchain networks in the face of advancing adversarial capabilities.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Bitcoin's difficulty adjustment algorithm uses a two-week epoch to recalculate the target — what are the security trade-offs of a shorter versus longer adjustment epoch, and how might a very rapid adjustment algorithm be exploited by strategic miners?</a:t>
            </a:r>
          </a:p>
          <a:p>
            <a:r>
              <a:rPr sz="1800" b="0">
                <a:solidFill>
                  <a:srgbClr val="000000"/>
                </a:solidFill>
                <a:latin typeface="Metropolis"/>
              </a:rPr>
              <a:t>Proof-of-Work achieves Sybil resistance by making influence proportional to energy expenditure, while Proof-of-Stake ties it to economic wealth — do either of these mechanisms truly prevent Sybil attacks, or do they merely shift the attack cost to a different resource?</a:t>
            </a:r>
          </a:p>
          <a:p>
            <a:r>
              <a:rPr sz="1800" b="0">
                <a:solidFill>
                  <a:srgbClr val="000000"/>
                </a:solidFill>
                <a:latin typeface="Metropolis"/>
              </a:rPr>
              <a:t>Given that Sybil attacks have been successfully demonstrated against both Tor and Ethereum peer-to-peer networks, what architectural changes would you propose for the peer discovery layer of a new blockchain protocol to maximize Sybil resistance without sacrificing decentralization?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Nakamoto, S. (2008). Bitcoin: A Peer-to-Peer Electronic Cash System. https://bitcoin.org/bitcoin.pdf</a:t>
            </a:r>
          </a:p>
          <a:p>
            <a:r>
              <a:rPr sz="1800" b="0">
                <a:solidFill>
                  <a:srgbClr val="000000"/>
                </a:solidFill>
                <a:latin typeface="Metropolis"/>
              </a:rPr>
              <a:t>Douceur, J. R. (2002). The Sybil Attack. International Workshop on Peer-to-Peer Systems (IPTPS), Springer.</a:t>
            </a:r>
          </a:p>
          <a:p>
            <a:r>
              <a:rPr sz="1800" b="0">
                <a:solidFill>
                  <a:srgbClr val="000000"/>
                </a:solidFill>
                <a:latin typeface="Metropolis"/>
              </a:rPr>
              <a:t>Heilman, E., Kendler, A., Zohar, A., &amp; Goldberg, S. (2015). Eclipse Attacks on Bitcoin's Peer-to-Peer Network. USENIX Security Symposium.</a:t>
            </a:r>
          </a:p>
          <a:p>
            <a:r>
              <a:rPr sz="1800" b="0">
                <a:solidFill>
                  <a:srgbClr val="000000"/>
                </a:solidFill>
                <a:latin typeface="Metropolis"/>
              </a:rPr>
              <a:t>Antonopoulos, A. M. (2017). Mastering Bitcoin: Programming the Open Blockchain (2nd ed.). O'Reilly Media.</a:t>
            </a:r>
          </a:p>
          <a:p>
            <a:r>
              <a:rPr sz="1800" b="0">
                <a:solidFill>
                  <a:srgbClr val="000000"/>
                </a:solidFill>
                <a:latin typeface="Metropolis"/>
              </a:rPr>
              <a:t>Buterin, V. (2014). Ethereum: A Next-Generation Smart Contract and Decentralized Application Platform. Ethereum White Paper. https://ethereum.org/en/whitepaper/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a:solidFill>
                  <a:srgbClr val="FFFFFF"/>
                </a:solidFill>
                <a:latin typeface="Metropolis Semi Bold"/>
              </a:rPr>
              <a:t>Introduction to Ethereum</a:t>
            </a:r>
          </a:p>
        </p:txBody>
      </p:sp>
      <p:sp>
        <p:nvSpPr>
          <p:cNvPr id="3" name="Subtitle 2"/>
          <p:cNvSpPr>
            <a:spLocks noGrp="1"/>
          </p:cNvSpPr>
          <p:nvPr>
            <p:ph type="subTitle" idx="1"/>
          </p:nvPr>
        </p:nvSpPr>
        <p:spPr/>
        <p:txBody>
          <a:bodyPr>
            <a:normAutofit fontScale="32500" lnSpcReduction="20000"/>
          </a:bodyPr>
          <a:lstStyle/>
          <a:p>
            <a:r>
              <a:rPr sz="2400" b="0">
                <a:solidFill>
                  <a:srgbClr val="FFFFFF"/>
                </a:solidFill>
                <a:latin typeface="Metropolis Semi Bold"/>
              </a:rPr>
              <a:t>Blockchain Architecture</a:t>
            </a:r>
          </a:p>
          <a:p>
            <a:r>
              <a:rPr sz="2400" b="0">
                <a:solidFill>
                  <a:srgbClr val="FFFFFF"/>
                </a:solidFill>
                <a:latin typeface="Metropolis Semi Bold"/>
              </a:rPr>
              <a:t>OE00016</a:t>
            </a:r>
          </a:p>
          <a:p>
            <a:r>
              <a:rPr sz="2400" b="0">
                <a:solidFill>
                  <a:srgbClr val="FFFFFF"/>
                </a:solidFill>
                <a:latin typeface="Metropolis Semi Bold"/>
              </a:rPr>
              <a:t>Instructor: Dr. Latika Jindal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Learning Objectives</a:t>
            </a:r>
          </a:p>
        </p:txBody>
      </p:sp>
      <p:sp>
        <p:nvSpPr>
          <p:cNvPr id="3" name="Content Placeholder 2"/>
          <p:cNvSpPr>
            <a:spLocks noGrp="1"/>
          </p:cNvSpPr>
          <p:nvPr>
            <p:ph idx="1"/>
          </p:nvPr>
        </p:nvSpPr>
        <p:spPr/>
        <p:txBody>
          <a:bodyPr>
            <a:normAutofit fontScale="92500" lnSpcReduction="10000"/>
          </a:bodyPr>
          <a:lstStyle/>
          <a:p>
            <a:r>
              <a:rPr sz="1800" b="0">
                <a:solidFill>
                  <a:srgbClr val="000000"/>
                </a:solidFill>
                <a:latin typeface="Metropolis"/>
              </a:rPr>
              <a:t>Understand the historical context and motivations behind Ethereum's creation as a programmable blockchain platform beyond Bitcoin's limited scripting capabilities.</a:t>
            </a:r>
          </a:p>
          <a:p>
            <a:r>
              <a:rPr sz="1800" b="0">
                <a:solidFill>
                  <a:srgbClr val="000000"/>
                </a:solidFill>
                <a:latin typeface="Metropolis"/>
              </a:rPr>
              <a:t>Explain Ethereum's core architecture including the Ethereum Virtual Machine (EVM), accounts, transactions, and the global state machine model.</a:t>
            </a:r>
          </a:p>
          <a:p>
            <a:r>
              <a:rPr sz="1800" b="0">
                <a:solidFill>
                  <a:srgbClr val="000000"/>
                </a:solidFill>
                <a:latin typeface="Metropolis"/>
              </a:rPr>
              <a:t>Describe the role of Ether (ETH) as the native cryptocurrency and gas as the mechanism for metering and pricing computational resources on the Ethereum network.</a:t>
            </a:r>
          </a:p>
          <a:p>
            <a:r>
              <a:rPr sz="1800" b="0">
                <a:solidFill>
                  <a:srgbClr val="000000"/>
                </a:solidFill>
                <a:latin typeface="Metropolis"/>
              </a:rPr>
              <a:t>Analyze how smart contracts enable trustless, self-executing agreements and form the foundation of decentralized applications (dApps) on Ethereum.</a:t>
            </a:r>
          </a:p>
          <a:p>
            <a:r>
              <a:rPr sz="1800" b="0">
                <a:solidFill>
                  <a:srgbClr val="000000"/>
                </a:solidFill>
                <a:latin typeface="Metropolis"/>
              </a:rPr>
              <a:t>Evaluate Ethereum's major protocol upgrades — from the Frontier launch through The Merge and beyond — and their impact on performance, security, and sustainability.</a:t>
            </a:r>
          </a:p>
          <a:p>
            <a:r>
              <a:rPr sz="1800" b="0">
                <a:solidFill>
                  <a:srgbClr val="000000"/>
                </a:solidFill>
                <a:latin typeface="Metropolis"/>
              </a:rPr>
              <a:t>Apply foundational knowledge of Ethereum's architecture to distinguish it from Bitcoin and assess its suitability for real-world decentralized application development.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Origins and Vision: Why Ethereum Was Created</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Vitalik Buterin, a 19-year-old Canadian-Russian programmer and Bitcoin Magazine co-founder, published the Ethereum whitepaper in November 2013 after recognizing that Bitcoin's scripting language was intentionally limited and could not support complex decentralized applications.</a:t>
            </a:r>
          </a:p>
          <a:p>
            <a:r>
              <a:rPr sz="1800" b="0">
                <a:solidFill>
                  <a:srgbClr val="000000"/>
                </a:solidFill>
                <a:latin typeface="Metropolis"/>
              </a:rPr>
              <a:t>Bitcoin's Script is a non-Turing-complete stack-based language designed only for simple transaction conditions — it cannot implement loops, complex logic, or stateful programs, restricting it to peer-to-peer value transfer.</a:t>
            </a:r>
          </a:p>
          <a:p>
            <a:r>
              <a:rPr sz="1800" b="0">
                <a:solidFill>
                  <a:srgbClr val="000000"/>
                </a:solidFill>
                <a:latin typeface="Metropolis"/>
              </a:rPr>
              <a:t>Buterin's insight was that a blockchain with a built-in Turing-complete programming language could serve as a general-purpose decentralized computing platform — a 'world computer' on which any application could be deployed without permission or central control.</a:t>
            </a:r>
          </a:p>
          <a:p>
            <a:r>
              <a:rPr sz="1800" b="0">
                <a:solidFill>
                  <a:srgbClr val="000000"/>
                </a:solidFill>
                <a:latin typeface="Metropolis"/>
              </a:rPr>
              <a:t>Ethereum's co-founders — including Gavin Wood (who wrote the Yellow Paper and designed the EVM), Joseph Lubin, Charles Hoskinson, and Anthony Di Iorio — formalized the protocol and conducted a public crowdfunding sale in July–August 2014, raising approximately 31,591 BTC (about $18 million at the time).</a:t>
            </a:r>
          </a:p>
          <a:p>
            <a:r>
              <a:rPr sz="1800" b="0">
                <a:solidFill>
                  <a:srgbClr val="000000"/>
                </a:solidFill>
                <a:latin typeface="Metropolis"/>
              </a:rPr>
              <a:t>The Ethereum mainnet launched on July 30, 2015 (the Frontier release), marking the beginning of a new era in blockchain development — one where decentralized finance, governance, identity, and gaming could all coexist on a single programmable ledger.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Ethereum Architecture: Accounts, State, and Transactions</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Ethereum models its ledger as a global state machine — the 'world state' is a mapping of all Ethereum addresses to their associated account states, stored as a Merkle Patricia Trie that allows efficient cryptographic verification of any account balance or contract storage value.</a:t>
            </a:r>
          </a:p>
          <a:p>
            <a:r>
              <a:rPr sz="1800" b="0">
                <a:solidFill>
                  <a:srgbClr val="000000"/>
                </a:solidFill>
                <a:latin typeface="Metropolis"/>
              </a:rPr>
              <a:t>Ethereum has two types of accounts: Externally Owned Accounts (EOAs), controlled by private keys held by users and used to initiate transactions, and Contract Accounts, controlled by their deployed smart contract code and activated only when called by a transaction.</a:t>
            </a:r>
          </a:p>
          <a:p>
            <a:r>
              <a:rPr sz="1800" b="0">
                <a:solidFill>
                  <a:srgbClr val="000000"/>
                </a:solidFill>
                <a:latin typeface="Metropolis"/>
              </a:rPr>
              <a:t>Every state transition in Ethereum is triggered by a transaction — a cryptographically signed instruction from an EOA specifying a recipient, ETH value, gas limit, gas price, and optional calldata for interacting with smart contracts.</a:t>
            </a:r>
          </a:p>
          <a:p>
            <a:r>
              <a:rPr sz="1800" b="0">
                <a:solidFill>
                  <a:srgbClr val="000000"/>
                </a:solidFill>
                <a:latin typeface="Metropolis"/>
              </a:rPr>
              <a:t>Unlike Bitcoin's UTXO model, Ethereum uses an account-based model with persistent balances and storage — this simplifies smart contract development by allowing contracts to maintain state variables across multiple transaction calls.</a:t>
            </a:r>
          </a:p>
          <a:p>
            <a:r>
              <a:rPr sz="1800" b="0">
                <a:solidFill>
                  <a:srgbClr val="000000"/>
                </a:solidFill>
                <a:latin typeface="Metropolis"/>
              </a:rPr>
              <a:t>The global state root — a single 32-byte Keccak-256 hash of the entire world state trie — is included in every block header, enabling any node to cryptographically verify the correctness of the entire Ethereum state with a compact proof.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The Ethereum Virtual Machine (EVM)</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The Ethereum Virtual Machine (EVM) is a sandboxed, quasi-Turing-complete virtual machine embedded in every Ethereum node that executes smart contract bytecode deterministically — every node in the network executes the same code and must arrive at exactly the same output.</a:t>
            </a:r>
          </a:p>
          <a:p>
            <a:r>
              <a:rPr sz="1800" b="0">
                <a:solidFill>
                  <a:srgbClr val="000000"/>
                </a:solidFill>
                <a:latin typeface="Metropolis"/>
              </a:rPr>
              <a:t>Smart contracts are written in high-level languages (primarily Solidity or Vyper), compiled to EVM bytecode, and deployed to the blockchain as Contract Accounts; once deployed, the bytecode is immutable and executes exactly as written.</a:t>
            </a:r>
          </a:p>
          <a:p>
            <a:r>
              <a:rPr sz="1800" b="0">
                <a:solidFill>
                  <a:srgbClr val="000000"/>
                </a:solidFill>
                <a:latin typeface="Metropolis"/>
              </a:rPr>
              <a:t>The EVM is a stack-based machine with a 256-bit word size, a set of approximately 150 opcodes (ADD, SSTORE, CALL, etc.), a volatile memory space per execution, and persistent contract storage maintained between transactions.</a:t>
            </a:r>
          </a:p>
          <a:p>
            <a:r>
              <a:rPr sz="1800" b="0">
                <a:solidFill>
                  <a:srgbClr val="000000"/>
                </a:solidFill>
                <a:latin typeface="Metropolis"/>
              </a:rPr>
              <a:t>EVM determinism is achieved through deliberate design constraints — no access to external data, system clocks, or random number generators without explicit mechanisms; this ensures that every node independently executing a transaction reaches the same state transition.</a:t>
            </a:r>
          </a:p>
          <a:p>
            <a:r>
              <a:rPr sz="1800" b="0">
                <a:solidFill>
                  <a:srgbClr val="000000"/>
                </a:solidFill>
                <a:latin typeface="Metropolis"/>
              </a:rPr>
              <a:t>The EVM specification has been formalized in Gavin Wood's Ethereum Yellow Paper and is implemented in multiple languages (Go: go-ethereum, Rust: reth, Java: Besu) — this client diversity strengthens network resilience by ensuring no single implementation bug can halt the entire network.</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Ether, Gas, and the Fee Market</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Ether (ETH) is Ethereum's native cryptocurrency, serving dual roles: as a store of value and medium of exchange, and as the fuel (gas) required to pay for every computation and storage operation performed on the EVM.</a:t>
            </a:r>
          </a:p>
          <a:p>
            <a:r>
              <a:rPr sz="1800" b="0">
                <a:solidFill>
                  <a:srgbClr val="000000"/>
                </a:solidFill>
                <a:latin typeface="Metropolis"/>
              </a:rPr>
              <a:t>Gas is the unit measuring the computational effort required to execute specific EVM operations — a simple ETH transfer costs 21,000 gas, while complex DeFi interactions may require millions of gas units, with each opcode assigned a fixed gas cost reflecting its computational complexity.</a:t>
            </a:r>
          </a:p>
          <a:p>
            <a:r>
              <a:rPr sz="1800" b="0">
                <a:solidFill>
                  <a:srgbClr val="000000"/>
                </a:solidFill>
                <a:latin typeface="Metropolis"/>
              </a:rPr>
              <a:t>EIP-1559 (implemented in the London hard fork, August 2021) fundamentally reformed Ethereum's fee market: it introduced a base fee that is algorithmically determined by block demand and burned permanently, plus an optional priority fee (tip) paid to validators, replacing the previous first-price auction mechanism.</a:t>
            </a:r>
          </a:p>
          <a:p>
            <a:r>
              <a:rPr sz="1800" b="0">
                <a:solidFill>
                  <a:srgbClr val="000000"/>
                </a:solidFill>
                <a:latin typeface="Metropolis"/>
              </a:rPr>
              <a:t>The burning of the base fee makes ETH deflationary during periods of high network activity — as of 2024, over 4 million ETH has been burned since EIP-1559 activation, reducing net ETH issuance and creating deflationary pressure on the total supply.</a:t>
            </a:r>
          </a:p>
          <a:p>
            <a:r>
              <a:rPr sz="1800" b="0">
                <a:solidFill>
                  <a:srgbClr val="000000"/>
                </a:solidFill>
                <a:latin typeface="Metropolis"/>
              </a:rPr>
              <a:t>Gas limits protect the network from denial-of-service attacks by ensuring that infinite loops or excessively complex contracts run out of gas and are halted before consuming unlimited node resources — any computation that exhausts its gas budget reverts with no state change but still consumes the gas fee.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Byzantine Generals Problem and Sybil Resistance</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The Byzantine Generals Problem (Lamport, Shostak &amp; Pease, 1982) describes the challenge of reaching agreement among distributed parties when some may be faulty or actively malicious — the core problem Nakamoto consensus addresses.</a:t>
            </a:r>
          </a:p>
          <a:p>
            <a:r>
              <a:rPr sz="1800" b="0">
                <a:solidFill>
                  <a:srgbClr val="000000"/>
                </a:solidFill>
                <a:latin typeface="Metropolis"/>
              </a:rPr>
              <a:t>Classical BFT protocols require knowing the total number of participants in advance and can tolerate up to one-third Byzantine (malicious) nodes — properties incompatible with Bitcoin's open, anonymous, and dynamically changing network.</a:t>
            </a:r>
          </a:p>
          <a:p>
            <a:r>
              <a:rPr sz="1800" b="0">
                <a:solidFill>
                  <a:srgbClr val="000000"/>
                </a:solidFill>
                <a:latin typeface="Metropolis"/>
              </a:rPr>
              <a:t>Nakamoto consensus achieves Sybil resistance through proof-of-work: creating additional identities (nodes) is free, but gaining additional voting power requires proportional expenditure of computational resources, making Sybil attacks economically prohibitive.</a:t>
            </a:r>
          </a:p>
          <a:p>
            <a:r>
              <a:rPr sz="1800" b="0">
                <a:solidFill>
                  <a:srgbClr val="000000"/>
                </a:solidFill>
                <a:latin typeface="Metropolis"/>
              </a:rPr>
              <a:t>The security guarantee of Nakamoto consensus is probabilistic rather than deterministic — as long as honest miners control more than 50% of total hash power, the probability that an attacker rewrites confirmed history diminishes exponentially over time.</a:t>
            </a:r>
          </a:p>
          <a:p>
            <a:r>
              <a:rPr sz="1800" b="0">
                <a:solidFill>
                  <a:srgbClr val="000000"/>
                </a:solidFill>
                <a:latin typeface="Metropolis"/>
              </a:rPr>
              <a:t>Nakamoto's paper proved that an attacker controlling fraction q of hash power has probability (q/p)^z of catching up to an honest chain z blocks ahead, where p = 1 - q — formalizing the security model with a Poisson process analysis.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Smart Contracts and DeFi on Ethereum</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Decentralized Finance (DeFi) is the largest application category on Ethereum — protocols such as Uniswap (decentralized exchange), Aave (lending), MakerDAO (algorithmic stablecoin), and Compound (money markets) collectively managed over $50 billion in Total Value Locked (TVL) at their peak in 2021.</a:t>
            </a:r>
          </a:p>
          <a:p>
            <a:r>
              <a:rPr sz="1800" b="0">
                <a:solidFill>
                  <a:srgbClr val="000000"/>
                </a:solidFill>
                <a:latin typeface="Metropolis"/>
              </a:rPr>
              <a:t>Uniswap's Automated Market Maker (AMM) smart contract replaces traditional order books with a constant product formula (x × y = k), allowing any two ERC-20 tokens to be exchanged trustlessly — the contract holds token reserves and automatically adjusts prices based on supply and demand.</a:t>
            </a:r>
          </a:p>
          <a:p>
            <a:r>
              <a:rPr sz="1800" b="0">
                <a:solidFill>
                  <a:srgbClr val="000000"/>
                </a:solidFill>
                <a:latin typeface="Metropolis"/>
              </a:rPr>
              <a:t>MakerDAO's smart contracts allow users to lock ETH as collateral and mint DAI, a decentralized stablecoin soft-pegged to the US dollar through algorithmic mechanisms; the entire system — collateralization ratios, liquidations, and stability fees — is governed by MKR token holders via on-chain voting.</a:t>
            </a:r>
          </a:p>
          <a:p>
            <a:r>
              <a:rPr sz="1800" b="0">
                <a:solidFill>
                  <a:srgbClr val="000000"/>
                </a:solidFill>
                <a:latin typeface="Metropolis"/>
              </a:rPr>
              <a:t>In September 2020, a flash loan attack exploited a price oracle vulnerability in the bZx DeFi protocol, draining approximately $1 million in a single Ethereum transaction — demonstrating both the power of composable smart contracts and the critical importance of secure design.</a:t>
            </a:r>
          </a:p>
          <a:p>
            <a:r>
              <a:rPr sz="1800" b="0">
                <a:solidFill>
                  <a:srgbClr val="000000"/>
                </a:solidFill>
                <a:latin typeface="Metropolis"/>
              </a:rPr>
              <a:t>Ethereum's DeFi ecosystem processes billions of dollars in daily volume entirely through autonomous smart contracts with no company employees, no customer service, and no headquarters — a fundamentally new model of financial infrastructure operating 24/7/365 without downtime.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Ethereum's Major Protocol Upgrades</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Ethereum has undergone a series of planned hard fork upgrades since its 2015 launch: Homestead (2016) stabilized the protocol, Spurious Dragon and Tangerine Whistle (2016) addressed denial-of-service attack vulnerabilities exposed during the Shanghai attacks.</a:t>
            </a:r>
          </a:p>
          <a:p>
            <a:r>
              <a:rPr sz="1800" b="0">
                <a:solidFill>
                  <a:srgbClr val="000000"/>
                </a:solidFill>
                <a:latin typeface="Metropolis"/>
              </a:rPr>
              <a:t>The Constantinople and Istanbul upgrades (2019) introduced EVM opcode optimizations and EIP-1108 reducing elliptic curve operation costs, significantly lowering gas costs for ZK-proof verification — a critical enabler for Layer 2 ZK-Rollup scaling solutions.</a:t>
            </a:r>
          </a:p>
          <a:p>
            <a:r>
              <a:rPr sz="1800" b="0">
                <a:solidFill>
                  <a:srgbClr val="000000"/>
                </a:solidFill>
                <a:latin typeface="Metropolis"/>
              </a:rPr>
              <a:t>The Merge (September 15, 2022) was Ethereum's most consequential upgrade — transitioning from energy-intensive Proof-of-Work to Proof-of-Stake consensus, reducing energy consumption by 99.95%, eliminating miner revenue, and shifting security to 900,000+ staked validators.</a:t>
            </a:r>
          </a:p>
          <a:p>
            <a:r>
              <a:rPr sz="1800" b="0">
                <a:solidFill>
                  <a:srgbClr val="000000"/>
                </a:solidFill>
                <a:latin typeface="Metropolis"/>
              </a:rPr>
              <a:t>The Shanghai/Capella upgrade (April 2023) enabled staking withdrawals for the first time, allowing validators to unlock their staked ETH — completing the full PoS transition and removing the liquidity risk that had deterred many potential stakers.</a:t>
            </a:r>
          </a:p>
          <a:p>
            <a:r>
              <a:rPr sz="1800" b="0">
                <a:solidFill>
                  <a:srgbClr val="000000"/>
                </a:solidFill>
                <a:latin typeface="Metropolis"/>
              </a:rPr>
              <a:t>Ethereum's roadmap (Surge, Verge, Purge, Splurge) targets 100,000+ TPS through a combination of Layer 2 Rollups, danksharding (blob data availability), Verkle trees for state optimization, and EVM improvements — positioning Ethereum as the settlement layer for a multi-layer decentralized internet.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Ethereum vs. Bitcoin and the Broader Ecosystem</a:t>
            </a:r>
          </a:p>
        </p:txBody>
      </p:sp>
      <p:sp>
        <p:nvSpPr>
          <p:cNvPr id="3" name="Content Placeholder 2"/>
          <p:cNvSpPr>
            <a:spLocks noGrp="1"/>
          </p:cNvSpPr>
          <p:nvPr>
            <p:ph idx="1"/>
          </p:nvPr>
        </p:nvSpPr>
        <p:spPr/>
        <p:txBody>
          <a:bodyPr>
            <a:normAutofit fontScale="85000" lnSpcReduction="10000"/>
          </a:bodyPr>
          <a:lstStyle/>
          <a:p>
            <a:r>
              <a:rPr sz="1800" b="0">
                <a:solidFill>
                  <a:srgbClr val="000000"/>
                </a:solidFill>
                <a:latin typeface="Metropolis"/>
              </a:rPr>
              <a:t>Bitcoin and Ethereum embody fundamentally different design philosophies: Bitcoin prioritizes simplicity, security, and sound money properties with minimal protocol complexity; Ethereum prioritizes programmability and expressiveness, accepting greater complexity as the cost of general-purpose functionality.</a:t>
            </a:r>
          </a:p>
          <a:p>
            <a:r>
              <a:rPr sz="1800" b="0">
                <a:solidFill>
                  <a:srgbClr val="000000"/>
                </a:solidFill>
                <a:latin typeface="Metropolis"/>
              </a:rPr>
              <a:t>Ethereum's token standards — ERC-20 (fungible tokens), ERC-721 (NFTs), ERC-1155 (multi-token) — have become global standards adopted across the entire blockchain industry, enabling interoperable digital assets across thousands of applications and exchanges.</a:t>
            </a:r>
          </a:p>
          <a:p>
            <a:r>
              <a:rPr sz="1800" b="0">
                <a:solidFill>
                  <a:srgbClr val="000000"/>
                </a:solidFill>
                <a:latin typeface="Metropolis"/>
              </a:rPr>
              <a:t>The Ethereum ecosystem comprises Layer 2 scaling networks (Arbitrum, Optimism, Base, zkSync, Polygon) that inherit Ethereum's security while processing transactions at a fraction of the cost and latency, collectively handling more daily transactions than Ethereum mainnet itself.</a:t>
            </a:r>
          </a:p>
          <a:p>
            <a:r>
              <a:rPr sz="1800" b="0">
                <a:solidFill>
                  <a:srgbClr val="000000"/>
                </a:solidFill>
                <a:latin typeface="Metropolis"/>
              </a:rPr>
              <a:t>Ethereum's developer ecosystem is the largest in blockchain: over 4,000 monthly active developers contribute to Ethereum-related projects, supported by tools including Hardhat, Foundry, Remix IDE, OpenZeppelin libraries, and The Graph indexing protocol.</a:t>
            </a:r>
          </a:p>
          <a:p>
            <a:r>
              <a:rPr sz="1800" b="0">
                <a:solidFill>
                  <a:srgbClr val="000000"/>
                </a:solidFill>
                <a:latin typeface="Metropolis"/>
              </a:rPr>
              <a:t>Competing smart contract platforms — Solana, BNB Chain, Avalanche, Cardano, and Aptos — have emerged offering higher throughput or lower fees, but Ethereum maintains dominance in total value secured, developer activity, and institutional adoption due to its unmatched decentralization and battle-tested security record.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Summary</a:t>
            </a:r>
          </a:p>
        </p:txBody>
      </p:sp>
      <p:sp>
        <p:nvSpPr>
          <p:cNvPr id="3" name="Content Placeholder 2"/>
          <p:cNvSpPr>
            <a:spLocks noGrp="1"/>
          </p:cNvSpPr>
          <p:nvPr>
            <p:ph idx="1"/>
          </p:nvPr>
        </p:nvSpPr>
        <p:spPr/>
        <p:txBody>
          <a:bodyPr>
            <a:normAutofit fontScale="85000" lnSpcReduction="20000"/>
          </a:bodyPr>
          <a:lstStyle/>
          <a:p>
            <a:r>
              <a:rPr sz="1800" b="0">
                <a:solidFill>
                  <a:srgbClr val="000000"/>
                </a:solidFill>
                <a:latin typeface="Metropolis"/>
              </a:rPr>
              <a:t>Ethereum was conceived by Vitalik Buterin in 2013 as a Turing-complete programmable blockchain — a 'world computer' enabling any decentralized application to be built without permission, overcoming Bitcoin's intentionally limited scripting capabilities.</a:t>
            </a:r>
          </a:p>
          <a:p>
            <a:r>
              <a:rPr sz="1800" b="0">
                <a:solidFill>
                  <a:srgbClr val="000000"/>
                </a:solidFill>
                <a:latin typeface="Metropolis"/>
              </a:rPr>
              <a:t>Ethereum's architecture models the blockchain as a global state machine, using an account-based model with two account types (EOA and Contract), transactions as state transitions, and a Merkle Patricia Trie to cryptographically commit the world state in every block header.</a:t>
            </a:r>
          </a:p>
          <a:p>
            <a:r>
              <a:rPr sz="1800" b="0">
                <a:solidFill>
                  <a:srgbClr val="000000"/>
                </a:solidFill>
                <a:latin typeface="Metropolis"/>
              </a:rPr>
              <a:t>The EVM is a sandboxed, deterministic virtual machine executing smart contract bytecode identically across all nodes, ensuring global consensus on computation outcomes without relying on any trusted party.</a:t>
            </a:r>
          </a:p>
          <a:p>
            <a:r>
              <a:rPr sz="1800" b="0">
                <a:solidFill>
                  <a:srgbClr val="000000"/>
                </a:solidFill>
                <a:latin typeface="Metropolis"/>
              </a:rPr>
              <a:t>Ether serves as both native currency and computational fuel; EIP-1559's base fee burn mechanism introduced deflationary economics, with over 4 million ETH destroyed since August 2021 during periods of high network demand.</a:t>
            </a:r>
          </a:p>
          <a:p>
            <a:r>
              <a:rPr sz="1800" b="0">
                <a:solidFill>
                  <a:srgbClr val="000000"/>
                </a:solidFill>
                <a:latin typeface="Metropolis"/>
              </a:rPr>
              <a:t>Ethereum's DeFi ecosystem — Uniswap, Aave, MakerDAO, and hundreds of other protocols — demonstrates the transformative potential of programmable smart contracts, managing tens of billions of dollars through autonomous, always-on code.</a:t>
            </a:r>
          </a:p>
          <a:p>
            <a:r>
              <a:rPr sz="1800" b="0">
                <a:solidFill>
                  <a:srgbClr val="000000"/>
                </a:solidFill>
                <a:latin typeface="Metropolis"/>
              </a:rPr>
              <a:t>From the 2015 Frontier launch through The Merge and the ongoing Surge-Verge-Purge-Splurge roadmap, Ethereum has continuously evolved toward greater scalability, sustainability, and decentralization while maintaining the world's largest and most active smart contract developer ecosystem.</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Discussion Questions</a:t>
            </a:r>
          </a:p>
        </p:txBody>
      </p:sp>
      <p:sp>
        <p:nvSpPr>
          <p:cNvPr id="3" name="Content Placeholder 2"/>
          <p:cNvSpPr>
            <a:spLocks noGrp="1"/>
          </p:cNvSpPr>
          <p:nvPr>
            <p:ph idx="1"/>
          </p:nvPr>
        </p:nvSpPr>
        <p:spPr/>
        <p:txBody>
          <a:bodyPr/>
          <a:lstStyle/>
          <a:p>
            <a:r>
              <a:rPr sz="1800" b="0">
                <a:solidFill>
                  <a:srgbClr val="000000"/>
                </a:solidFill>
                <a:latin typeface="Metropolis"/>
              </a:rPr>
              <a:t>Ethereum's EVM achieves global determinism by prohibiting access to external data and randomness — how does this constraint shape the design of smart contracts, and what mechanisms (oracles, VRF) have been developed to work around it without sacrificing trustlessness?</a:t>
            </a:r>
          </a:p>
          <a:p>
            <a:r>
              <a:rPr sz="1800" b="0">
                <a:solidFill>
                  <a:srgbClr val="000000"/>
                </a:solidFill>
                <a:latin typeface="Metropolis"/>
              </a:rPr>
              <a:t>EIP-1559 introduced a base fee burn that can make ETH deflationary — compare this monetary policy with Bitcoin's fixed 21-million supply cap and Ethereum's original inflationary issuance model, and evaluate which approach better supports long-term network security?</a:t>
            </a:r>
          </a:p>
          <a:p>
            <a:r>
              <a:rPr sz="1800" b="0">
                <a:solidFill>
                  <a:srgbClr val="000000"/>
                </a:solidFill>
                <a:latin typeface="Metropolis"/>
              </a:rPr>
              <a:t>Ethereum has chosen a roadmap centered on Layer 2 Rollups for scaling rather than increasing mainnet block size or throughput — what are the architectural trade-offs of this approach compared to monolithic high-throughput chains like Solana, and which strategy do you believe is more sustainable at global scale?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References</a:t>
            </a:r>
          </a:p>
        </p:txBody>
      </p:sp>
      <p:sp>
        <p:nvSpPr>
          <p:cNvPr id="3" name="Content Placeholder 2"/>
          <p:cNvSpPr>
            <a:spLocks noGrp="1"/>
          </p:cNvSpPr>
          <p:nvPr>
            <p:ph idx="1"/>
          </p:nvPr>
        </p:nvSpPr>
        <p:spPr/>
        <p:txBody>
          <a:bodyPr/>
          <a:lstStyle/>
          <a:p>
            <a:r>
              <a:rPr sz="1800" b="0">
                <a:solidFill>
                  <a:srgbClr val="000000"/>
                </a:solidFill>
                <a:latin typeface="Metropolis"/>
              </a:rPr>
              <a:t>Buterin, V. (2014). Ethereum: A Next-Generation Smart Contract and Decentralized Application Platform. Ethereum White Paper. https://ethereum.org/en/whitepaper/</a:t>
            </a:r>
          </a:p>
          <a:p>
            <a:r>
              <a:rPr sz="1800" b="0">
                <a:solidFill>
                  <a:srgbClr val="000000"/>
                </a:solidFill>
                <a:latin typeface="Metropolis"/>
              </a:rPr>
              <a:t>Wood, G. (2014). Ethereum: A Secure Decentralised Generalised Transaction Ledger (Yellow Paper). https://ethereum.github.io/yellowpaper/paper.pdf</a:t>
            </a:r>
          </a:p>
          <a:p>
            <a:r>
              <a:rPr sz="1800" b="0">
                <a:solidFill>
                  <a:srgbClr val="000000"/>
                </a:solidFill>
                <a:latin typeface="Metropolis"/>
              </a:rPr>
              <a:t>Antonopoulos, A. M., &amp; Wood, G. (2018). Mastering Ethereum: Building Smart Contracts and DApps. O'Reilly Media.</a:t>
            </a:r>
          </a:p>
          <a:p>
            <a:r>
              <a:rPr sz="1800" b="0">
                <a:solidFill>
                  <a:srgbClr val="000000"/>
                </a:solidFill>
                <a:latin typeface="Metropolis"/>
              </a:rPr>
              <a:t>Buterin, V. et al. (2019). EIP-1559: Fee Market Change for ETH 1.0 Chain. Ethereum Improvement Proposals. https://eips.ethereum.org/EIPS/eip-1559</a:t>
            </a:r>
          </a:p>
          <a:p>
            <a:r>
              <a:rPr sz="1800" b="0">
                <a:solidFill>
                  <a:srgbClr val="000000"/>
                </a:solidFill>
                <a:latin typeface="Metropolis"/>
              </a:rPr>
              <a:t>Ethereum Foundation (2022). The Merge: Ethereum's Transition to Proof-of-Stake. https://ethereum.org/en/upgrades/merge/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b="1">
                <a:solidFill>
                  <a:srgbClr val="293786"/>
                </a:solidFill>
                <a:latin typeface="Metropolis Semi Bold"/>
              </a:rPr>
              <a:t>THANK YOU</a:t>
            </a:r>
          </a:p>
        </p:txBody>
      </p:sp>
      <p:sp>
        <p:nvSpPr>
          <p:cNvPr id="3" name="Content Placeholder 2"/>
          <p:cNvSpPr>
            <a:spLocks noGrp="1"/>
          </p:cNvSpPr>
          <p:nvPr>
            <p:ph idx="1"/>
          </p:nvPr>
        </p:nvSpPr>
        <p:spPr/>
        <p:txBody>
          <a:bodyPr/>
          <a:lstStyle/>
          <a:p>
            <a:r>
              <a:rPr sz="2000" b="0">
                <a:solidFill>
                  <a:srgbClr val="000000"/>
                </a:solidFill>
                <a:latin typeface="Metropolis"/>
              </a:rPr>
              <a:t>We hope this lecture was insightful and engaging.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The 51% Attack on Ethereum Classic</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In January 2019, Ethereum Classic (ETC) suffered a series of 51% attacks in which an attacker rented sufficient hash power from NiceHash to temporarily control the majority of ETC's network hash rate.</a:t>
            </a:r>
          </a:p>
          <a:p>
            <a:r>
              <a:rPr sz="1800" b="0">
                <a:solidFill>
                  <a:srgbClr val="000000"/>
                </a:solidFill>
                <a:latin typeface="Metropolis"/>
              </a:rPr>
              <a:t>The attacker mined a private chain, deposited ETC on exchanges, exchanged it for Bitcoin, then broadcast the longer private chain — reversing the deposits and double-spending approximately $1.1 million across multiple attacks.</a:t>
            </a:r>
          </a:p>
          <a:p>
            <a:r>
              <a:rPr sz="1800" b="0">
                <a:solidFill>
                  <a:srgbClr val="000000"/>
                </a:solidFill>
                <a:latin typeface="Metropolis"/>
              </a:rPr>
              <a:t>The attack was made feasible because ETC's total hash rate was a small fraction of Ethereum's, making the cost of renting majority hash power for a few hours economically viable — a vulnerability inherent to smaller PoW networks.</a:t>
            </a:r>
          </a:p>
          <a:p>
            <a:r>
              <a:rPr sz="1800" b="0">
                <a:solidFill>
                  <a:srgbClr val="000000"/>
                </a:solidFill>
                <a:latin typeface="Metropolis"/>
              </a:rPr>
              <a:t>Crypto51.app, a public resource, quantifies the theoretical hourly cost of 51% attacking various PoW blockchains; for Bitcoin, the cost exceeds tens of millions of dollars per hour, making attacks economically irrational at scale.</a:t>
            </a:r>
          </a:p>
          <a:p>
            <a:r>
              <a:rPr sz="1800" b="0">
                <a:solidFill>
                  <a:srgbClr val="000000"/>
                </a:solidFill>
                <a:latin typeface="Metropolis"/>
              </a:rPr>
              <a:t>Following the attacks, Ethereum Classic implemented MESS (Modified Exponential Subjective Scoring) and later transitioned to a modified difficulty algorithm to make deep chain reorganizations exponentially more expensive.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Real-World Example: Bitcoin's Hash Rate Growth and Security</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Bitcoin's network hash rate has grown from approximately 10 MH/s in 2009 to over 600 EH/s (600 × 10¹⁸ hashes per second) by 2024, representing one of the most dramatic exponential growth curves in computing history.</a:t>
            </a:r>
          </a:p>
          <a:p>
            <a:r>
              <a:rPr sz="1800" b="0">
                <a:solidFill>
                  <a:srgbClr val="000000"/>
                </a:solidFill>
                <a:latin typeface="Metropolis"/>
              </a:rPr>
              <a:t>This enormous accumulated proof-of-work makes Bitcoin the most secure Nakamoto consensus chain — successfully executing a 51% attack would require acquiring and operating hardware worth tens of billions of dollars.</a:t>
            </a:r>
          </a:p>
          <a:p>
            <a:r>
              <a:rPr sz="1800" b="0">
                <a:solidFill>
                  <a:srgbClr val="000000"/>
                </a:solidFill>
                <a:latin typeface="Metropolis"/>
              </a:rPr>
              <a:t>The hash rate remained remarkably resilient even after China's comprehensive ban on Bitcoin mining in May 2021, which initially caused a 50% drop in hash rate; the network self-adjusted difficulty within two weeks and recovered fully within months.</a:t>
            </a:r>
          </a:p>
          <a:p>
            <a:r>
              <a:rPr sz="1800" b="0">
                <a:solidFill>
                  <a:srgbClr val="000000"/>
                </a:solidFill>
                <a:latin typeface="Metropolis"/>
              </a:rPr>
              <a:t>Mining has professionalized into a global industrial-scale operation dominated by ASIC (Application-Specific Integrated Circuit) hardware from manufacturers like Bitmain and MicroBT, which are 100,000× more efficient than early CPU mining.</a:t>
            </a:r>
          </a:p>
          <a:p>
            <a:r>
              <a:rPr sz="1800" b="0">
                <a:solidFill>
                  <a:srgbClr val="000000"/>
                </a:solidFill>
                <a:latin typeface="Metropolis"/>
              </a:rPr>
              <a:t>The geographic distribution of mining across North America, Kazakhstan, Russia, and South America enhances Nakamoto consensus's censorship resistance — no single jurisdiction can disable the network by banning mining within its borders.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a:solidFill>
                  <a:srgbClr val="293786"/>
                </a:solidFill>
                <a:latin typeface="Metropolis Semi Bold"/>
              </a:rPr>
              <a:t>Nakamoto Consensus vs. Classical BFT: Trade-offs and Legacy</a:t>
            </a:r>
          </a:p>
        </p:txBody>
      </p:sp>
      <p:sp>
        <p:nvSpPr>
          <p:cNvPr id="3" name="Content Placeholder 2"/>
          <p:cNvSpPr>
            <a:spLocks noGrp="1"/>
          </p:cNvSpPr>
          <p:nvPr>
            <p:ph idx="1"/>
          </p:nvPr>
        </p:nvSpPr>
        <p:spPr/>
        <p:txBody>
          <a:bodyPr>
            <a:normAutofit fontScale="92500" lnSpcReduction="20000"/>
          </a:bodyPr>
          <a:lstStyle/>
          <a:p>
            <a:r>
              <a:rPr sz="1800" b="0">
                <a:solidFill>
                  <a:srgbClr val="000000"/>
                </a:solidFill>
                <a:latin typeface="Metropolis"/>
              </a:rPr>
              <a:t>Nakamoto consensus achieves permissionless participation and Sybil resistance at the cost of probabilistic (rather than deterministic) finality and low throughput — Bitcoin confirms approximately 7 TPS with 10-minute block times versus PBFT's instant finality at hundreds of TPS.</a:t>
            </a:r>
          </a:p>
          <a:p>
            <a:r>
              <a:rPr sz="1800" b="0">
                <a:solidFill>
                  <a:srgbClr val="000000"/>
                </a:solidFill>
                <a:latin typeface="Metropolis"/>
              </a:rPr>
              <a:t>Classical BFT algorithms (PBFT, Tendermint, HotStuff) require known validator sets and O(n²) message complexity, limiting them to tens or hundreds of validators — Nakamoto consensus scales to hundreds of thousands of anonymous participants.</a:t>
            </a:r>
          </a:p>
          <a:p>
            <a:r>
              <a:rPr sz="1800" b="0">
                <a:solidFill>
                  <a:srgbClr val="000000"/>
                </a:solidFill>
                <a:latin typeface="Metropolis"/>
              </a:rPr>
              <a:t>Selfish mining (Eyal &amp; Sirer, 2014) demonstrated a strategic vulnerability: a miner with as little as 33% hash power can withhold blocks to gain a disproportionate share of rewards — a rational deviation from honest mining not anticipated in Nakamoto's original model.</a:t>
            </a:r>
          </a:p>
          <a:p>
            <a:r>
              <a:rPr sz="1800" b="0">
                <a:solidFill>
                  <a:srgbClr val="000000"/>
                </a:solidFill>
                <a:latin typeface="Metropolis"/>
              </a:rPr>
              <a:t>Nakamoto consensus inspired a generation of hybrid designs: Ethereum's Gasper combines Nakamoto-style block production with Casper FFG finality gadget; Cardano's Ouroboros provides a formally proven secure PoS variant of the longest chain rule.</a:t>
            </a:r>
          </a:p>
          <a:p>
            <a:r>
              <a:rPr sz="1800" b="0">
                <a:solidFill>
                  <a:srgbClr val="000000"/>
                </a:solidFill>
                <a:latin typeface="Metropolis"/>
              </a:rPr>
              <a:t>Satoshi Nakamoto's consensus protocol remains the most battle-tested distributed consensus mechanism in history — securing trillions of dollars of value continuously since January 2009 — and its design principles continue to underpin the majority of public blockchain architectures worldwide.</a:t>
            </a:r>
          </a:p>
        </p:txBody>
      </p:sp>
    </p:spTree>
  </p:cSld>
  <p:clrMapOvr>
    <a:masterClrMapping/>
  </p:clrMapOvr>
</p:sld>
</file>

<file path=ppt/theme/theme1.xml><?xml version="1.0" encoding="utf-8"?>
<a:theme xmlns:a="http://schemas.openxmlformats.org/drawingml/2006/main" name="Theme1">
  <a:themeElements>
    <a:clrScheme name="Custom 5">
      <a:dk1>
        <a:srgbClr val="000000"/>
      </a:dk1>
      <a:lt1>
        <a:sysClr val="window" lastClr="FFFFFF"/>
      </a:lt1>
      <a:dk2>
        <a:srgbClr val="293786"/>
      </a:dk2>
      <a:lt2>
        <a:srgbClr val="A21D2E"/>
      </a:lt2>
      <a:accent1>
        <a:srgbClr val="A6AFE4"/>
      </a:accent1>
      <a:accent2>
        <a:srgbClr val="F4BEC4"/>
      </a:accent2>
      <a:accent3>
        <a:srgbClr val="A5A5A5"/>
      </a:accent3>
      <a:accent4>
        <a:srgbClr val="FFC000"/>
      </a:accent4>
      <a:accent5>
        <a:srgbClr val="5B9BD5"/>
      </a:accent5>
      <a:accent6>
        <a:srgbClr val="70AD47"/>
      </a:accent6>
      <a:hlink>
        <a:srgbClr val="0563C1"/>
      </a:hlink>
      <a:folHlink>
        <a:srgbClr val="954F72"/>
      </a:folHlink>
    </a:clrScheme>
    <a:fontScheme name="Medicaps">
      <a:majorFont>
        <a:latin typeface="Metropolis Semi Bold"/>
        <a:ea typeface=""/>
        <a:cs typeface=""/>
      </a:majorFont>
      <a:minorFont>
        <a:latin typeface="Metropoli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8499583F-ECB4-450B-B334-CDFA4EE79F61}" vid="{49E7A3B8-2A69-4BD1-9399-5E98BAB6499A}"/>
    </a:ext>
  </a:extLst>
</a:theme>
</file>

<file path=docProps/app.xml><?xml version="1.0" encoding="utf-8"?>
<Properties xmlns="http://schemas.openxmlformats.org/officeDocument/2006/extended-properties" xmlns:vt="http://schemas.openxmlformats.org/officeDocument/2006/docPropsVTypes">
  <Template>Theme1</Template>
  <TotalTime>550</TotalTime>
  <Words>10636</Words>
  <Application>Microsoft Office PowerPoint</Application>
  <PresentationFormat>On-screen Show (4:3)</PresentationFormat>
  <Paragraphs>360</Paragraphs>
  <Slides>66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Metropolis</vt:lpstr>
      <vt:lpstr>Metropolis Semi Bold</vt:lpstr>
      <vt:lpstr>Zilla Slab</vt:lpstr>
      <vt:lpstr>Theme1</vt:lpstr>
      <vt:lpstr>Nakamoto Consensus</vt:lpstr>
      <vt:lpstr>Learning Objectives</vt:lpstr>
      <vt:lpstr>Origins and Motivation of Nakamoto Consensus</vt:lpstr>
      <vt:lpstr>Core Components: Proof-of-Work and Block Production</vt:lpstr>
      <vt:lpstr>The Longest Chain Rule and Fork Resolution</vt:lpstr>
      <vt:lpstr>Byzantine Generals Problem and Sybil Resistance</vt:lpstr>
      <vt:lpstr>Real-World Example: The 51% Attack on Ethereum Classic</vt:lpstr>
      <vt:lpstr>Real-World Example: Bitcoin's Hash Rate Growth and Security</vt:lpstr>
      <vt:lpstr>Nakamoto Consensus vs. Classical BFT: Trade-offs and Legacy</vt:lpstr>
      <vt:lpstr>Summary</vt:lpstr>
      <vt:lpstr>Discussion Questions</vt:lpstr>
      <vt:lpstr>References</vt:lpstr>
      <vt:lpstr>THANK YOU</vt:lpstr>
      <vt:lpstr>Proof of Work, Proof of Stake and Proof of Burn</vt:lpstr>
      <vt:lpstr>Learning Objectives</vt:lpstr>
      <vt:lpstr>Proof of Work: Mechanism and Mining Process</vt:lpstr>
      <vt:lpstr>Proof of Work: Security Model and Limitations</vt:lpstr>
      <vt:lpstr>Proof of Stake: Mechanism and Validator Selection</vt:lpstr>
      <vt:lpstr>Proof of Stake: Variants and Comparative Strengths</vt:lpstr>
      <vt:lpstr>Real-World Example: Ethereum's Transition from PoW to PoS (The Merge)</vt:lpstr>
      <vt:lpstr>Real-World Example: Proof of Burn in Slimcoin and Counterparty</vt:lpstr>
      <vt:lpstr>Comparative Analysis and Choosing the Right Consensus</vt:lpstr>
      <vt:lpstr>PowerPoint Presentation</vt:lpstr>
      <vt:lpstr>Summary</vt:lpstr>
      <vt:lpstr>Discussion Questions</vt:lpstr>
      <vt:lpstr>References</vt:lpstr>
      <vt:lpstr>THANK YOU</vt:lpstr>
      <vt:lpstr>Difficulty Level and Sybil Attack</vt:lpstr>
      <vt:lpstr>Learning Objectives</vt:lpstr>
      <vt:lpstr>Mining Difficulty: Concept and the Target Hash</vt:lpstr>
      <vt:lpstr>Difficulty Adjustment Algorithm: Bitcoin and Variants</vt:lpstr>
      <vt:lpstr>Sybil Attack: Definition and Threat Model</vt:lpstr>
      <vt:lpstr>Sybil Resistance Mechanisms in Blockchain</vt:lpstr>
      <vt:lpstr>Real-World Example: Bitcoin's Difficulty Halving and Hash Rate Crashes</vt:lpstr>
      <vt:lpstr>Real-World Example: Sybil Attacks on Tor and Ethereum P2P Networks</vt:lpstr>
      <vt:lpstr>Difficulty and Sybil Resistance: Interconnections and Future Directions</vt:lpstr>
      <vt:lpstr>Summary</vt:lpstr>
      <vt:lpstr>Discussion Questions</vt:lpstr>
      <vt:lpstr>References</vt:lpstr>
      <vt:lpstr>THANK YOU</vt:lpstr>
      <vt:lpstr>Difficulty Level and Sybil Attack</vt:lpstr>
      <vt:lpstr>Learning Objectives</vt:lpstr>
      <vt:lpstr>Mining Difficulty: Concept and the Target Hash</vt:lpstr>
      <vt:lpstr>Difficulty Adjustment Algorithm: Bitcoin and Variants</vt:lpstr>
      <vt:lpstr>Sybil Attack: Definition and Threat Model</vt:lpstr>
      <vt:lpstr>Sybil Resistance Mechanisms in Blockchain</vt:lpstr>
      <vt:lpstr>Real-World Example: Bitcoin's Difficulty Halving and Hash Rate Crashes</vt:lpstr>
      <vt:lpstr>Real-World Example: Sybil Attacks on Tor and Ethereum P2P Networks</vt:lpstr>
      <vt:lpstr>Difficulty and Sybil Resistance: Interconnections and Future Directions</vt:lpstr>
      <vt:lpstr>Summary</vt:lpstr>
      <vt:lpstr>Discussion Questions</vt:lpstr>
      <vt:lpstr>References</vt:lpstr>
      <vt:lpstr>THANK YOU</vt:lpstr>
      <vt:lpstr>Introduction to Ethereum</vt:lpstr>
      <vt:lpstr>Learning Objectives</vt:lpstr>
      <vt:lpstr>Origins and Vision: Why Ethereum Was Created</vt:lpstr>
      <vt:lpstr>Ethereum Architecture: Accounts, State, and Transactions</vt:lpstr>
      <vt:lpstr>The Ethereum Virtual Machine (EVM)</vt:lpstr>
      <vt:lpstr>Ether, Gas, and the Fee Market</vt:lpstr>
      <vt:lpstr>Real-World Example: Smart Contracts and DeFi on Ethereum</vt:lpstr>
      <vt:lpstr>Real-World Example: Ethereum's Major Protocol Upgrades</vt:lpstr>
      <vt:lpstr>Ethereum vs. Bitcoin and the Broader Ecosystem</vt:lpstr>
      <vt:lpstr>Summary</vt:lpstr>
      <vt:lpstr>Discussion Questions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dc:title>
  <dc:creator>ashish_patidar</dc:creator>
  <cp:lastModifiedBy>H175866@365mso.com</cp:lastModifiedBy>
  <cp:revision>44</cp:revision>
  <dcterms:created xsi:type="dcterms:W3CDTF">2023-03-09T05:24:13Z</dcterms:created>
  <dcterms:modified xsi:type="dcterms:W3CDTF">2026-07-09T05:36:44Z</dcterms:modified>
</cp:coreProperties>
</file>