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5"/>
  </p:notesMasterIdLst>
  <p:sldIdLst>
    <p:sldId id="363" r:id="rId2"/>
    <p:sldId id="365" r:id="rId3"/>
    <p:sldId id="269" r:id="rId4"/>
    <p:sldId id="256" r:id="rId5"/>
    <p:sldId id="257" r:id="rId6"/>
    <p:sldId id="258" r:id="rId7"/>
    <p:sldId id="259" r:id="rId8"/>
    <p:sldId id="366" r:id="rId9"/>
    <p:sldId id="367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310" r:id="rId33"/>
    <p:sldId id="311" r:id="rId34"/>
    <p:sldId id="312" r:id="rId35"/>
    <p:sldId id="313" r:id="rId36"/>
    <p:sldId id="314" r:id="rId37"/>
    <p:sldId id="315" r:id="rId38"/>
    <p:sldId id="316" r:id="rId39"/>
    <p:sldId id="317" r:id="rId40"/>
    <p:sldId id="318" r:id="rId41"/>
    <p:sldId id="319" r:id="rId42"/>
    <p:sldId id="320" r:id="rId43"/>
    <p:sldId id="321" r:id="rId44"/>
    <p:sldId id="322" r:id="rId45"/>
    <p:sldId id="323" r:id="rId46"/>
    <p:sldId id="324" r:id="rId47"/>
    <p:sldId id="325" r:id="rId48"/>
    <p:sldId id="326" r:id="rId49"/>
    <p:sldId id="327" r:id="rId50"/>
    <p:sldId id="328" r:id="rId51"/>
    <p:sldId id="329" r:id="rId52"/>
    <p:sldId id="330" r:id="rId53"/>
    <p:sldId id="331" r:id="rId54"/>
    <p:sldId id="332" r:id="rId55"/>
    <p:sldId id="333" r:id="rId56"/>
    <p:sldId id="334" r:id="rId57"/>
    <p:sldId id="335" r:id="rId58"/>
    <p:sldId id="336" r:id="rId59"/>
    <p:sldId id="337" r:id="rId60"/>
    <p:sldId id="338" r:id="rId61"/>
    <p:sldId id="339" r:id="rId62"/>
    <p:sldId id="340" r:id="rId63"/>
    <p:sldId id="341" r:id="rId64"/>
    <p:sldId id="342" r:id="rId65"/>
    <p:sldId id="343" r:id="rId66"/>
    <p:sldId id="344" r:id="rId67"/>
    <p:sldId id="345" r:id="rId68"/>
    <p:sldId id="346" r:id="rId69"/>
    <p:sldId id="347" r:id="rId70"/>
    <p:sldId id="348" r:id="rId71"/>
    <p:sldId id="349" r:id="rId72"/>
    <p:sldId id="350" r:id="rId73"/>
    <p:sldId id="351" r:id="rId74"/>
    <p:sldId id="352" r:id="rId75"/>
    <p:sldId id="353" r:id="rId76"/>
    <p:sldId id="354" r:id="rId77"/>
    <p:sldId id="355" r:id="rId78"/>
    <p:sldId id="356" r:id="rId79"/>
    <p:sldId id="357" r:id="rId80"/>
    <p:sldId id="358" r:id="rId81"/>
    <p:sldId id="359" r:id="rId82"/>
    <p:sldId id="361" r:id="rId83"/>
    <p:sldId id="362" r:id="rId8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85156B-4505-4F69-9B21-CED1EC952496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49977-86A5-4909-A914-57836FEFA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040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>
            <a:spLocks/>
          </p:cNvSpPr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>
            <a:spLocks/>
          </p:cNvSpPr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>
            <a:spLocks/>
          </p:cNvSpPr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</a:rPr>
              <a:t>A.B. Road, </a:t>
            </a:r>
            <a:r>
              <a:rPr lang="en-US" sz="1800" dirty="0" err="1">
                <a:solidFill>
                  <a:schemeClr val="tx1"/>
                </a:solidFill>
              </a:rPr>
              <a:t>Pigdamber</a:t>
            </a:r>
            <a:r>
              <a:rPr lang="en-US" sz="1800" dirty="0">
                <a:solidFill>
                  <a:schemeClr val="tx1"/>
                </a:solidFill>
              </a:rPr>
              <a:t>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/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5FC89-4C43-4833-9E0A-43098D0172D5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y5-ayyPr-95oKPNaNpURkOZ7yRKh5OHHADjyNkNAEaM/edit?usp=sharing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file/d/1RHFfPDdkv7_YfdLsA3ExI0ieak3HLyNJ/view?usp=sharing" TargetMode="Externa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 dirty="0">
                <a:solidFill>
                  <a:srgbClr val="FFFFFF"/>
                </a:solidFill>
                <a:latin typeface="Metropolis Semi Bold"/>
              </a:rPr>
              <a:t>Students Assessment System (</a:t>
            </a:r>
            <a:r>
              <a:rPr b="1">
                <a:solidFill>
                  <a:srgbClr val="FFFFFF"/>
                </a:solidFill>
                <a:latin typeface="Metropolis Semi Bold"/>
              </a:rPr>
              <a:t>Theory</a:t>
            </a:r>
            <a:r>
              <a:rPr lang="en-US" b="1">
                <a:solidFill>
                  <a:srgbClr val="FFFFFF"/>
                </a:solidFill>
                <a:latin typeface="Metropolis Semi Bold"/>
              </a:rPr>
              <a:t>+LAB</a:t>
            </a:r>
            <a:r>
              <a:rPr b="1">
                <a:solidFill>
                  <a:srgbClr val="FFFFFF"/>
                </a:solidFill>
                <a:latin typeface="Metropolis Semi Bold"/>
              </a:rPr>
              <a:t>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 and 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CS3EL17, OE0016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E-Gold, PayPal and Centralised Digital Payments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E-Gold (1996) was an early digital currency backed by physical gold, allowing online transfers without a bank account.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At its peak, E-Gold processed over $2 billion in transactions annually, but faced regulatory and fraud issues leading to its closure in 2009.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PayPal (1998) succeeded by building trust through buyer/seller protections and tight integration with eBay.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Unlike e-cash proposals, PayPal and similar services were fully </a:t>
            </a:r>
            <a:r>
              <a:rPr sz="1800" b="0" dirty="0" err="1">
                <a:solidFill>
                  <a:srgbClr val="000000"/>
                </a:solidFill>
                <a:latin typeface="Metropolis"/>
              </a:rPr>
              <a:t>centralised</a:t>
            </a:r>
            <a:r>
              <a:rPr sz="1800" b="0" dirty="0">
                <a:solidFill>
                  <a:srgbClr val="000000"/>
                </a:solidFill>
                <a:latin typeface="Metropolis"/>
              </a:rPr>
              <a:t>, requiring user identity and regulatory compliance.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These systems demonstrated public appetite for digital payments but underscored the tension between convenience, privacy, and regulation.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Hashcash, B-Money and Bit Gold: Precursors to Bitcoin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Adam Back proposed Hashcash in 1997 as a proof-of-work system to combat email spam by requiring computational effort.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Wei Dai's B-Money (1998) described a distributed system where participants maintain transaction ledgers and enforce contracts collectively.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Nick Szabo's Bit Gold (1998–2005) proposed a decentralised digital currency using proof-of-work and cryptographic chaining of solutions.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These proposals introduced the ideas of decentralisation, proof-of-work, and cryptographic linking that would define Bitcoin.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None of these systems were fully implemented, but they laid the intellectual groundwork for Satoshi Nakamoto's breakthrough.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DigiCash's eCash Pilot with Banks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 the mid-1990s, DigiCash partnered with Mark Twain Bank (USA), Deutsche Bank, and several European banks to pilot eCash.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Customers could download software wallets, withdraw digital coins, and pay participating merchants without revealing their identity.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pilot successfully demonstrated blind-signature anonymity in a live banking environment.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However, merchant adoption was negligible — fewer than a dozen US merchants accepted eCash — illustrating a classic chicken-and-egg network problem.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failure highlighted that technical success alone is insufficient without a robust ecosystem of merchants and consumers.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Bitcoin's Genesis Block (2009)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On 3 January 2009, Satoshi Nakamoto mined Bitcoin's genesis block, embedding the headline 'Chancellor on brink of second bailout for banks' as a timestamp and political statement.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 solved the double-spending problem without a trusted third party using a decentralised proof-of-work blockchain.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first real-world Bitcoin transaction occurred on 22 May 2010 when Laszlo Hanyecz paid 10,000 BTC for two pizzas, now celebrated as 'Bitcoin Pizza Day'.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 demonstrated that a peer-to-peer electronic cash system could operate reliably at scale without central oversight.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Within three years of launch, Bitcoin's market capitalisation exceeded $1 billion, validating the concept of decentralised electronic cash.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Post-Bitcoin Landscape: Altcoins, CBDCs and DeFi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Following Bitcoin, thousands of alternative cryptocurrencies (altcoins) emerged, each experimenting with different consensus mechanisms and features.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Ethereum (2015) expanded electronic cash into programmable money via smart contracts, enabling decentralised finance (DeFi)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Central Bank Digital Currencies (CBDCs) represent governments' response — digital fiat currencies combining electronic cash efficiency with regulatory oversight.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Stablecoins (e.g., USDT, USDC) address Bitcoin's volatility by pegging value to fiat currencies, making them practical for everyday transactions.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ongoing evolution reflects persistent challenges: scalability, privacy, regulatory compliance, and interoperability remain active research areas in blockchain architecture.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Electronic cash evolved from David Chaum's blind-signature eCash in the 1980s through centralised systems like PayPal to decentralised Bitcoin in 2009.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Proof-of-work, cryptographic hashing, and decentralised ledgers — concepts pioneered by Hashcash, B-Money, and Bit Gold — are foundational to modern cryptocurrencies.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Commercial failures such as DigiCash demonstrate that technical innovation must be accompanied by ecosystem development and regulatory clarity.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Bitcoin's blockchain solved the double-spending problem without a central authority, representing the most significant breakthrough in electronic cash history.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landscape has since diversified into smart-contract platforms, CBDCs, and stablecoins, each addressing different aspects of digital value transfer.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Understanding this history is essential for designing and evaluating future blockchain architectures and digital financial systems.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did David Chaum's blind signature protocol address the privacy limitations of traditional electronic payment systems, and what prevented eCash from achieving mainstream adoption?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ways did the conceptual proposals of B-Money and Bit Gold directly influence the design of Bitcoin's blockchain, and which limitations did Satoshi Nakamoto resolve?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 Central Bank Digital Currencies (CBDCs) differ philosophically and technically from decentralised cryptocurrencies like Bitcoin, and what are the implications for financial privacy?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Chaum, D. (1982). Blind signatures for untraceable payments. Advances in Cryptology – CRYPTO '82, Springer, pp. 199–203.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Nakamoto, S. (2008). Bitcoin: A peer-to-peer electronic cash system. https://bitcoin.org/bitcoin.pdf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Back, A. (2002). Hashcash – A denial of service counter-measure. http://www.hashcash.org/papers/hashcash.pdf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Narayanan, A., Bonneau, J., Felten, E., Miller, A., &amp; Goldfeder, S. (2016). Bitcoin and Cryptocurrency Technologies. Princeton University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Dai, W. (1998). B-money. http://www.weidai.com/bmoney.txt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Double Spending Problem and Bitcoin Protocols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439150" cy="1325563"/>
          </a:xfrm>
        </p:spPr>
        <p:txBody>
          <a:bodyPr>
            <a:normAutofit/>
          </a:bodyPr>
          <a:lstStyle/>
          <a:p>
            <a:r>
              <a:rPr b="1" dirty="0">
                <a:solidFill>
                  <a:srgbClr val="293786"/>
                </a:solidFill>
                <a:latin typeface="Metropolis Semi Bold"/>
              </a:rPr>
              <a:t>Foundational Assessment Components: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1FA45F4-7F4C-6481-4BD0-970ED72BAE7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447800"/>
          <a:ext cx="8210550" cy="4648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5275">
                  <a:extLst>
                    <a:ext uri="{9D8B030D-6E8A-4147-A177-3AD203B41FA5}">
                      <a16:colId xmlns:a16="http://schemas.microsoft.com/office/drawing/2014/main" val="2167125900"/>
                    </a:ext>
                  </a:extLst>
                </a:gridCol>
                <a:gridCol w="4105275">
                  <a:extLst>
                    <a:ext uri="{9D8B030D-6E8A-4147-A177-3AD203B41FA5}">
                      <a16:colId xmlns:a16="http://schemas.microsoft.com/office/drawing/2014/main" val="3962958444"/>
                    </a:ext>
                  </a:extLst>
                </a:gridCol>
              </a:tblGrid>
              <a:tr h="90709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Assessment Components / Batch</a:t>
                      </a:r>
                      <a:endParaRPr lang="en-US" sz="2000" dirty="0">
                        <a:effectLst/>
                        <a:latin typeface="+mj-lt"/>
                      </a:endParaRPr>
                    </a:p>
                  </a:txBody>
                  <a:tcPr marL="44450" marR="44450" marT="19050" marB="190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2023, 2024 Batch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0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(Total 40 Marks)</a:t>
                      </a:r>
                      <a:endParaRPr lang="en-US" sz="2000">
                        <a:effectLst/>
                        <a:latin typeface="+mj-lt"/>
                      </a:endParaRPr>
                    </a:p>
                  </a:txBody>
                  <a:tcPr marL="44450" marR="44450" marT="19050" marB="19050" anchor="ctr"/>
                </a:tc>
                <a:extLst>
                  <a:ext uri="{0D108BD9-81ED-4DB2-BD59-A6C34878D82A}">
                    <a16:rowId xmlns:a16="http://schemas.microsoft.com/office/drawing/2014/main" val="889591569"/>
                  </a:ext>
                </a:extLst>
              </a:tr>
              <a:tr h="74822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334155"/>
                          </a:solidFill>
                          <a:effectLst/>
                          <a:latin typeface="+mj-lt"/>
                        </a:rPr>
                        <a:t>Attendance</a:t>
                      </a:r>
                      <a:endParaRPr lang="en-US" sz="2000" dirty="0">
                        <a:effectLst/>
                        <a:latin typeface="+mj-lt"/>
                      </a:endParaRPr>
                    </a:p>
                  </a:txBody>
                  <a:tcPr marL="44450" marR="44450" marT="19050" marB="190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i="0" u="none" strike="noStrike">
                          <a:solidFill>
                            <a:srgbClr val="334155"/>
                          </a:solidFill>
                          <a:effectLst/>
                          <a:latin typeface="+mj-lt"/>
                        </a:rPr>
                        <a:t>5 Marks</a:t>
                      </a:r>
                      <a:endParaRPr lang="en-US" sz="2000">
                        <a:effectLst/>
                        <a:latin typeface="+mj-lt"/>
                      </a:endParaRPr>
                    </a:p>
                  </a:txBody>
                  <a:tcPr marL="44450" marR="44450" marT="19050" marB="19050" anchor="ctr"/>
                </a:tc>
                <a:extLst>
                  <a:ext uri="{0D108BD9-81ED-4DB2-BD59-A6C34878D82A}">
                    <a16:rowId xmlns:a16="http://schemas.microsoft.com/office/drawing/2014/main" val="1098548901"/>
                  </a:ext>
                </a:extLst>
              </a:tr>
              <a:tr h="74822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334155"/>
                          </a:solidFill>
                          <a:effectLst/>
                          <a:latin typeface="+mj-lt"/>
                        </a:rPr>
                        <a:t>Conduct</a:t>
                      </a:r>
                      <a:endParaRPr lang="en-US" sz="2000" dirty="0">
                        <a:effectLst/>
                        <a:latin typeface="+mj-lt"/>
                      </a:endParaRPr>
                    </a:p>
                  </a:txBody>
                  <a:tcPr marL="44450" marR="44450" marT="19050" marB="190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i="0" u="none" strike="noStrike">
                          <a:solidFill>
                            <a:srgbClr val="334155"/>
                          </a:solidFill>
                          <a:effectLst/>
                          <a:latin typeface="+mj-lt"/>
                        </a:rPr>
                        <a:t>5 Marks</a:t>
                      </a:r>
                      <a:endParaRPr lang="en-US" sz="2000">
                        <a:effectLst/>
                        <a:latin typeface="+mj-lt"/>
                      </a:endParaRPr>
                    </a:p>
                  </a:txBody>
                  <a:tcPr marL="44450" marR="44450" marT="19050" marB="19050" anchor="ctr"/>
                </a:tc>
                <a:extLst>
                  <a:ext uri="{0D108BD9-81ED-4DB2-BD59-A6C34878D82A}">
                    <a16:rowId xmlns:a16="http://schemas.microsoft.com/office/drawing/2014/main" val="774368787"/>
                  </a:ext>
                </a:extLst>
              </a:tr>
              <a:tr h="74822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334155"/>
                          </a:solidFill>
                          <a:effectLst/>
                          <a:latin typeface="+mj-lt"/>
                        </a:rPr>
                        <a:t>Recap</a:t>
                      </a:r>
                      <a:endParaRPr lang="en-US" sz="2000" dirty="0">
                        <a:effectLst/>
                        <a:latin typeface="+mj-lt"/>
                      </a:endParaRPr>
                    </a:p>
                  </a:txBody>
                  <a:tcPr marL="44450" marR="44450" marT="19050" marB="190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i="0" u="none" strike="noStrike">
                          <a:solidFill>
                            <a:srgbClr val="334155"/>
                          </a:solidFill>
                          <a:effectLst/>
                          <a:latin typeface="+mj-lt"/>
                        </a:rPr>
                        <a:t>5 Marks</a:t>
                      </a:r>
                      <a:endParaRPr lang="en-US" sz="2000">
                        <a:effectLst/>
                        <a:latin typeface="+mj-lt"/>
                      </a:endParaRPr>
                    </a:p>
                  </a:txBody>
                  <a:tcPr marL="44450" marR="44450" marT="19050" marB="19050" anchor="ctr"/>
                </a:tc>
                <a:extLst>
                  <a:ext uri="{0D108BD9-81ED-4DB2-BD59-A6C34878D82A}">
                    <a16:rowId xmlns:a16="http://schemas.microsoft.com/office/drawing/2014/main" val="2106837068"/>
                  </a:ext>
                </a:extLst>
              </a:tr>
              <a:tr h="74822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i="0" u="none" strike="noStrike">
                          <a:solidFill>
                            <a:srgbClr val="334155"/>
                          </a:solidFill>
                          <a:effectLst/>
                          <a:latin typeface="+mj-lt"/>
                        </a:rPr>
                        <a:t>Course Proficiency</a:t>
                      </a:r>
                      <a:endParaRPr lang="en-US" sz="2000">
                        <a:effectLst/>
                        <a:latin typeface="+mj-lt"/>
                      </a:endParaRPr>
                    </a:p>
                  </a:txBody>
                  <a:tcPr marL="44450" marR="44450" marT="19050" marB="190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334155"/>
                          </a:solidFill>
                          <a:effectLst/>
                          <a:latin typeface="+mj-lt"/>
                        </a:rPr>
                        <a:t>5 Marks</a:t>
                      </a:r>
                      <a:endParaRPr lang="en-US" sz="2000" dirty="0">
                        <a:effectLst/>
                        <a:latin typeface="+mj-lt"/>
                      </a:endParaRPr>
                    </a:p>
                  </a:txBody>
                  <a:tcPr marL="44450" marR="44450" marT="19050" marB="19050" anchor="ctr"/>
                </a:tc>
                <a:extLst>
                  <a:ext uri="{0D108BD9-81ED-4DB2-BD59-A6C34878D82A}">
                    <a16:rowId xmlns:a16="http://schemas.microsoft.com/office/drawing/2014/main" val="251679770"/>
                  </a:ext>
                </a:extLst>
              </a:tr>
              <a:tr h="74822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334155"/>
                          </a:solidFill>
                          <a:effectLst/>
                          <a:latin typeface="+mj-lt"/>
                        </a:rPr>
                        <a:t>Mid Semester Test (MST)</a:t>
                      </a:r>
                      <a:endParaRPr lang="en-US" sz="2000" dirty="0">
                        <a:effectLst/>
                        <a:latin typeface="+mj-lt"/>
                      </a:endParaRPr>
                    </a:p>
                  </a:txBody>
                  <a:tcPr marL="44450" marR="44450" marT="19050" marB="190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334155"/>
                          </a:solidFill>
                          <a:effectLst/>
                          <a:latin typeface="+mj-lt"/>
                        </a:rPr>
                        <a:t>20 Marks</a:t>
                      </a:r>
                      <a:endParaRPr lang="en-US" sz="2000" dirty="0">
                        <a:effectLst/>
                        <a:latin typeface="+mj-lt"/>
                      </a:endParaRPr>
                    </a:p>
                  </a:txBody>
                  <a:tcPr marL="44450" marR="44450" marT="19050" marB="19050" anchor="ctr"/>
                </a:tc>
                <a:extLst>
                  <a:ext uri="{0D108BD9-81ED-4DB2-BD59-A6C34878D82A}">
                    <a16:rowId xmlns:a16="http://schemas.microsoft.com/office/drawing/2014/main" val="258344686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double-spending problem and why it is a fundamental challenge in digital currency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how centralised systems such as PayPal and banks solve double spending using trusted third parties.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Describe how Bitcoin's decentralised architecture eliminates the need for a trusted intermediary.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Analyse the role of the UTXO model, digital signatures, and mempool in preventing double spending.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Bitcoin's consensus mechanism — Proof of Work — as a solution to double spending in a trustless network.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known attack vectors (51% attack, race attack, Finney attack) and assess Bitcoin's resilience against them.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What is the Double-Spending Problem?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Double spending refers to the risk that a single unit of digital currency can be spent more than once, exploiting the ease of copying digital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Unlike physical cash, a digital file representing value can be duplicated and sent to multiple recipients simultaneously.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problem does not exist with physical money — spending a banknote removes it from the spender's possession permanently.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For any digital payment system to function as money, it must guarantee that each coin or token can only be used once.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Solving double spending without a central authority was the core unsolved challenge in digital cash research for over two decades.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Centralised Solutions and Their Limitations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Traditional systems such as banks, PayPal, and Visa solve double spending by maintaining a central ledger controlled by a trusted authority.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central authority validates each transaction in sequence, ensuring no balance is spent twice before updating the ledger.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While effective, this approach introduces a single point of failure, censorship risk, and dependency on institutional trust.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Centralised systems also require identity verification (KYC/AML), eliminating transaction anonymity.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2008 global financial crisis highlighted systemic risks of centralised financial institutions, motivating the search for trustless alternatives.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Bitcoin's Architecture: UTXOs and Digital Signatures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Bitcoin uses the Unspent Transaction Output (UTXO) model — each coin is tracked as an output of a previous transaction that has not yet been spent.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Every UTXO is locked to a recipient's public key; spending it requires a valid digital signature produced by the corresponding private key.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When a user spends Bitcoin, the transaction references specific UTXOs as inputs and creates new UTXOs as outputs.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Once a UTXO is consumed as an input, it is permanently removed from the UTXO set — making reuse cryptographically impossible.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global UTXO set is maintained by every full node, ensuring independent verification of every transaction without trusting any single party.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Proof of Work and the Blockchain as a Timestamp Server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Bitcoin's blockchain acts as a distributed timestamp server, ordering transactions in time-stamped blocks that are computationally expensive to alter.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Miners compete to solve a SHA-256 cryptographic puzzle (Proof of Work); the winner adds the next block and receives a block reward.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block header includes the hash of the previous block, chaining them together — altering any block invalidates all subsequent blocks.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longest valid chain (with the most accumulated Proof of Work) is accepted by the network as the canonical transaction history.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mechanism ensures that an attacker must redo all the computational work of the honest network to rewrite history, making fraud economically prohibitive.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The 2014 GHash.io 51% Scare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 June 2014, the mining pool GHash.io briefly exceeded 51% of Bitcoin's total network hash rate, alarming the community.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51% majority would theoretically allow an attacker to reorganise recent blocks and execute a double-spend attack.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GHash.io voluntarily capped its share and pledged not to exceed 40%, and several large miners migrated to smaller pools.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incident demonstrated that economic incentives can act as a self-regulating mechanism — an entity with 51% has more to gain from honest mining than from destroying the network's value.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real-world event accelerated discussions about mining centralisation and led to improvements in mining pool transparency.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Bitcoin Gold 51% Attack (2018)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 May 2018, Bitcoin Gold (BTG) suffered a successful 51% attack where an attacker gained majority hash power over its Equihash network.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attacker executed double spends totalling approximately $18 million by depositing BTG on exchanges, withdrawing other assets, then reorganising the blockchain to reclaim the deposited coins.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attack succeeded because BTG's smaller network had far lower hash rate, making majority control cheap to rent via NiceHash.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Exchanges responded by significantly increasing the number of confirmation blocks required before crediting BTG deposits.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incident is a textbook demonstration that Proof of Work security scales with network hash rate — smaller networks are inherently more vulnerable.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Attack Vectors and Bitcoin's Defences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Race Attack: a sender broadcasts two conflicting transactions simultaneously, hoping one confirms before the other — mitigated by waiting for at least one confirmation.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Finney Attack: a miner pre-mines a block containing a self-spend before broadcasting a payment, then releases the block — requires the attacker to be a miner and is statistically unlikely.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51% Attack: an entity controlling majority hash power can reorganise blocks and double spend — Bitcoin's multi-trillion-dollar hash rate makes this extraordinarily costly.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Eclipse Attack: isolating a node from the honest network to feed it a false chain — defended against by connecting to multiple diverse peers.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 recommends waiting for 6 confirmations (~60 minutes) for high-value transactions, as the probability of a successful chain reorganisation drops exponentially with each block.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The double-spending problem is the core challenge of digital cash: ensuring a digital token cannot be spent more than once without a trusted authority.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Centralised systems solve double spending via trusted ledgers but introduce single points of failure, censorship, and identity requirements.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Bitcoin's UTXO model and digital signatures ensure each coin input can only be referenced once, making reuse cryptographically impossible.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Proof of Work and the chained block structure create a tamper-evident, ordered transaction history that is computationally expensive to alter.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attacks on smaller PoW networks (e.g., Bitcoin Gold 2018) confirm that network hash rate is the primary security parameter against double spending.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Bitcoin's combination of cryptographic primitives, economic incentives, and decentralised consensus represents the first practical solution to double spending without a trusted third party.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Why does the double-spending problem not exist with physical cash, and what specific properties of digital information make it uniquely challenging for electronic currencies?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UTXO model combined with Proof of Work collectively prevent double spending, and what would happen if either mechanism were removed?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Given that a 51% attack is theoretically possible, what economic and game-theoretic factors make such an attack irrational against the Bitcoin mainnet but feasible against smaller altcoins?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1FF4A-C10D-A606-D807-C13E3B544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EFD88-4E9C-F6EE-2D4C-DD5FB11DC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Assessment schedule — 2 quizzes, 2 assignments &amp; 2 </a:t>
            </a:r>
            <a:r>
              <a:rPr lang="en-US" dirty="0" err="1"/>
              <a:t>vivas</a:t>
            </a:r>
            <a:r>
              <a:rPr lang="en-US" dirty="0"/>
              <a:t> per </a:t>
            </a:r>
            <a:r>
              <a:rPr lang="en-US" dirty="0" err="1"/>
              <a:t>subject</a:t>
            </a:r>
            <a:r>
              <a:rPr b="1" dirty="0" err="1">
                <a:solidFill>
                  <a:srgbClr val="293786"/>
                </a:solidFill>
                <a:latin typeface="Metropolis Semi Bold"/>
              </a:rPr>
              <a:t>Schedule</a:t>
            </a:r>
            <a:endParaRPr b="1" dirty="0">
              <a:solidFill>
                <a:srgbClr val="293786"/>
              </a:solidFill>
              <a:latin typeface="Metropolis Semi Bold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4938B80-8497-401C-0E4C-2FFB24DD2CE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1" y="1905000"/>
          <a:ext cx="8534398" cy="4191001"/>
        </p:xfrm>
        <a:graphic>
          <a:graphicData uri="http://schemas.openxmlformats.org/drawingml/2006/table">
            <a:tbl>
              <a:tblPr/>
              <a:tblGrid>
                <a:gridCol w="1662574">
                  <a:extLst>
                    <a:ext uri="{9D8B030D-6E8A-4147-A177-3AD203B41FA5}">
                      <a16:colId xmlns:a16="http://schemas.microsoft.com/office/drawing/2014/main" val="1287610387"/>
                    </a:ext>
                  </a:extLst>
                </a:gridCol>
                <a:gridCol w="1145304">
                  <a:extLst>
                    <a:ext uri="{9D8B030D-6E8A-4147-A177-3AD203B41FA5}">
                      <a16:colId xmlns:a16="http://schemas.microsoft.com/office/drawing/2014/main" val="3030412964"/>
                    </a:ext>
                  </a:extLst>
                </a:gridCol>
                <a:gridCol w="1145304">
                  <a:extLst>
                    <a:ext uri="{9D8B030D-6E8A-4147-A177-3AD203B41FA5}">
                      <a16:colId xmlns:a16="http://schemas.microsoft.com/office/drawing/2014/main" val="2432311705"/>
                    </a:ext>
                  </a:extLst>
                </a:gridCol>
                <a:gridCol w="1145304">
                  <a:extLst>
                    <a:ext uri="{9D8B030D-6E8A-4147-A177-3AD203B41FA5}">
                      <a16:colId xmlns:a16="http://schemas.microsoft.com/office/drawing/2014/main" val="1486167120"/>
                    </a:ext>
                  </a:extLst>
                </a:gridCol>
                <a:gridCol w="1145304">
                  <a:extLst>
                    <a:ext uri="{9D8B030D-6E8A-4147-A177-3AD203B41FA5}">
                      <a16:colId xmlns:a16="http://schemas.microsoft.com/office/drawing/2014/main" val="1560702600"/>
                    </a:ext>
                  </a:extLst>
                </a:gridCol>
                <a:gridCol w="1145304">
                  <a:extLst>
                    <a:ext uri="{9D8B030D-6E8A-4147-A177-3AD203B41FA5}">
                      <a16:colId xmlns:a16="http://schemas.microsoft.com/office/drawing/2014/main" val="2998093998"/>
                    </a:ext>
                  </a:extLst>
                </a:gridCol>
                <a:gridCol w="1145304">
                  <a:extLst>
                    <a:ext uri="{9D8B030D-6E8A-4147-A177-3AD203B41FA5}">
                      <a16:colId xmlns:a16="http://schemas.microsoft.com/office/drawing/2014/main" val="473952161"/>
                    </a:ext>
                  </a:extLst>
                </a:gridCol>
              </a:tblGrid>
              <a:tr h="893845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cap="all" dirty="0">
                          <a:solidFill>
                            <a:srgbClr val="8891A1"/>
                          </a:solidFill>
                          <a:effectLst/>
                          <a:latin typeface="+mj-lt"/>
                        </a:rPr>
                        <a:t>Subject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cap="all" dirty="0">
                          <a:solidFill>
                            <a:srgbClr val="8891A1"/>
                          </a:solidFill>
                          <a:effectLst/>
                          <a:latin typeface="+mj-lt"/>
                        </a:rPr>
                        <a:t>Assignment 1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cap="all">
                          <a:solidFill>
                            <a:srgbClr val="8891A1"/>
                          </a:solidFill>
                          <a:effectLst/>
                          <a:latin typeface="+mj-lt"/>
                        </a:rPr>
                        <a:t>Assignment 2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cap="all">
                          <a:solidFill>
                            <a:srgbClr val="8891A1"/>
                          </a:solidFill>
                          <a:effectLst/>
                          <a:latin typeface="+mj-lt"/>
                        </a:rPr>
                        <a:t>Quiz 1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cap="all">
                          <a:solidFill>
                            <a:srgbClr val="8891A1"/>
                          </a:solidFill>
                          <a:effectLst/>
                          <a:latin typeface="+mj-lt"/>
                        </a:rPr>
                        <a:t>Quiz 2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cap="all">
                          <a:solidFill>
                            <a:srgbClr val="8891A1"/>
                          </a:solidFill>
                          <a:effectLst/>
                          <a:latin typeface="+mj-lt"/>
                        </a:rPr>
                        <a:t>Viva 1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cap="all">
                          <a:solidFill>
                            <a:srgbClr val="8891A1"/>
                          </a:solidFill>
                          <a:effectLst/>
                          <a:latin typeface="+mj-lt"/>
                        </a:rPr>
                        <a:t>Viva 2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630121"/>
                  </a:ext>
                </a:extLst>
              </a:tr>
              <a:tr h="1648578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i="0">
                          <a:solidFill>
                            <a:srgbClr val="20242F"/>
                          </a:solidFill>
                          <a:effectLst/>
                          <a:latin typeface="+mj-lt"/>
                        </a:rPr>
                        <a:t>S2 · BCA A–L (V-026)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i="0" kern="1200" dirty="0">
                          <a:solidFill>
                            <a:srgbClr val="20242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10–15 Sep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dirty="0">
                          <a:solidFill>
                            <a:srgbClr val="20242F"/>
                          </a:solidFill>
                          <a:effectLst/>
                          <a:latin typeface="+mj-lt"/>
                        </a:rPr>
                        <a:t>10–15 Oct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dirty="0">
                          <a:solidFill>
                            <a:srgbClr val="20242F"/>
                          </a:solidFill>
                          <a:effectLst/>
                          <a:latin typeface="+mj-lt"/>
                        </a:rPr>
                        <a:t>Sat 29 Aug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dirty="0">
                          <a:solidFill>
                            <a:srgbClr val="20242F"/>
                          </a:solidFill>
                          <a:effectLst/>
                          <a:latin typeface="+mj-lt"/>
                        </a:rPr>
                        <a:t>Sat 17 Oct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dirty="0">
                          <a:solidFill>
                            <a:srgbClr val="20242F"/>
                          </a:solidFill>
                          <a:effectLst/>
                          <a:latin typeface="+mj-lt"/>
                        </a:rPr>
                        <a:t>-----------------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dirty="0">
                          <a:solidFill>
                            <a:srgbClr val="20242F"/>
                          </a:solidFill>
                          <a:effectLst/>
                          <a:latin typeface="+mj-lt"/>
                        </a:rPr>
                        <a:t>-----------------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06289"/>
                  </a:ext>
                </a:extLst>
              </a:tr>
              <a:tr h="1648578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i="0" dirty="0">
                          <a:solidFill>
                            <a:srgbClr val="20242F"/>
                          </a:solidFill>
                          <a:effectLst/>
                          <a:latin typeface="+mj-lt"/>
                        </a:rPr>
                        <a:t>S5 · BCA AI and all            (V-025)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dirty="0">
                          <a:solidFill>
                            <a:srgbClr val="20242F"/>
                          </a:solidFill>
                          <a:effectLst/>
                          <a:latin typeface="+mj-lt"/>
                        </a:rPr>
                        <a:t>10–15 Sep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i="0" kern="1200" dirty="0">
                          <a:solidFill>
                            <a:srgbClr val="20242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10–15 Oct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dirty="0">
                          <a:solidFill>
                            <a:srgbClr val="20242F"/>
                          </a:solidFill>
                          <a:effectLst/>
                          <a:latin typeface="+mj-lt"/>
                        </a:rPr>
                        <a:t>Sat 19 Sep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>
                          <a:solidFill>
                            <a:srgbClr val="20242F"/>
                          </a:solidFill>
                          <a:effectLst/>
                          <a:latin typeface="+mj-lt"/>
                        </a:rPr>
                        <a:t>Sat 7 Nov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dirty="0">
                          <a:solidFill>
                            <a:srgbClr val="20242F"/>
                          </a:solidFill>
                          <a:effectLst/>
                          <a:latin typeface="+mj-lt"/>
                        </a:rPr>
                        <a:t>-----------------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105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0" i="0" dirty="0">
                          <a:solidFill>
                            <a:srgbClr val="20242F"/>
                          </a:solidFill>
                          <a:effectLst/>
                          <a:latin typeface="+mj-lt"/>
                        </a:rPr>
                        <a:t>-----------------</a:t>
                      </a:r>
                    </a:p>
                  </a:txBody>
                  <a:tcPr marL="50800" marR="50800" marT="44450" marB="44450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4DB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99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9447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Nakamoto, S. (2008). Bitcoin: A peer-to-peer electronic cash system. https://bitcoin.org/bitcoin.pdf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Antonopoulos, A. M. (2017). Mastering Bitcoin: Programming the Open Blockchain (2nd ed.).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Eyal, I., &amp; Sirer, E. G. (2014). Majority is not enough: Bitcoin mining is vulnerable. Financial Cryptography and Data Security, Springer, pp. 436–454.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Narayanan, A., Bonneau, J., Felten, E., Miller, A., &amp; Goldfeder, S. (2016). Bitcoin and Cryptocurrency Technologies. Princeton University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Rosenfeld, M. (2012). Analysis of hashrate-based double spending. arXiv preprint arXiv:1402.2009.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Mining Strategy and Rewards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role of miners in the Bitcoin network and how they secure the blockchain.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Proof of Work mechanism and the computational process of finding a valid block hash.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Analyse the Bitcoin reward structure — block subsidies, transaction fees, and the halving schedule.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different mining strategies including solo mining, pool mining, and selfish mining.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Assess the economics of mining: hardware (ASICs), electricity costs, and profitability thresholds.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Examine the long-term implications of diminishing block rewards on network security and miner incentives.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Role of Miners in the Bitcoin Network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Miners are nodes that compete to add new blocks to the blockchain by solving a computationally intensive cryptographic puzzle.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candidate block bundles pending transactions from the mempool, a valid coinbase transaction, and a reference to the previous block hash.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mining process validates transactions, enforces consensus rules, and makes the blockchain tamper-resistant through accumulated Proof of Work.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Miners act as the decentralised enforcement layer — they cannot create coins out of thin air or spend others' funds without valid signatures.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Without miners, new transactions cannot be confirmed and the blockchain halts, making mining critical to Bitcoin's liveness and security.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Proof of Work: Finding the Golden Nonce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Proof of Work requires miners to find a nonce value such that SHA-256(SHA-256(block header)) produces a hash below the current network target.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target is expressed as a leading-zeros requirement — the lower the target, the more hashes must be tried on average before a solution is found.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Miners iterate through billions of nonce values per second; modern ASICs exceed 100 terahashes per second (TH/s).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network difficulty adjusts every 2,016 blocks (~2 weeks) to maintain an average block time of 10 minutes regardless of total hash rate.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Finding a valid hash is probabilistic and memoryless — past failed attempts provide no advantage, ensuring fair competition among all miners.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Mining Rewards: Block Subsidy and Transaction Fees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miner who successfully mines a block earns a coinbase reward consisting of two components: the block subsidy and the sum of all transaction fees in the block.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block subsidy started at 50 BTC in 2009 and halves approximately every 210,000 blocks (~4 years) in an event known as the 'halving'.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 of the April 2024 halving, the block subsidy stands at 3.125 BTC per block; the total supply is capped at 21 million BTC.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Transaction fees are paid by senders to incentivise miners to include their transactions; during periods of high demand fees can exceed the block subsidy.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After all BTC is mined (~year 2140), transaction fees will be the sole miner incentive, raising critical questions about long-term network security.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Mining Strategies: Solo, Pool, and Cloud Mining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Solo mining gives the miner 100% of the block reward but is highly variable — a solo miner with 0.001% of hash rate expects to find a block once every ~2,000 years on average.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Mining pools aggregate hash rate from thousands of participants, sharing rewards proportionally to contributed work, dramatically smoothing income variance.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Popular pool reward schemes include Pay-Per-Share (PPS), which pays a fixed rate per submitted share, and PPLNS, which rewards based on shares in the last N window.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Cloud mining allows investors to rent hash rate from remote data centres without owning hardware, though it carries significant counterparty and fraud risk.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choice of strategy depends on a miner's hardware scale, risk tolerance, and operational expertise — pools dominate due to income predictability.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Antpool and F2Pool — Dominant Mining Pools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Antpool (operated by Bitmain) and F2Pool are consistently among the largest Bitcoin mining pools, each controlling 10–20% of global hash rate.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F2Pool mined the last block before the April 2024 halving, embedding the message 'One more halvening' as a tribute to the occasion.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These pools use the FPPS (Full Pay Per Share) scheme, paying miners for both block subsidies and expected transaction fees, reducing income uncertainty.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Large pools provide APIs and dashboards so individual miners can monitor hash rate contribution, earnings, and payout history in real 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dominance of a few pools raises decentralisation concerns, but miners can switch pools freely, acting as a market-based check on pool behaviour.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Selfish Mining Attack — Theory vs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Eyal and Sirer (2014) demonstrated theoretically that a pool controlling ≥33% of hash rate could gain a disproportionate revenue share through 'selfish mining'.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a selfish mining attack, a pool withholds discovered blocks and mines secretly ahead of the honest network, then releases them strategically to waste competitors' work.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attack causes honest miners to repeatedly discard their work, effectively reducing their efficiency while the selfish pool earns more than its fair share.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 confirmed large-scale selfish mining attack has been observed on Bitcoin mainnet, likely because the reputational and economic risks deter rational actors.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theoretical vulnerability has spurred proposals such as Freshness Preferred and Bitcoin-NG to make block withholding attacks unprofitable.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 dirty="0">
                <a:solidFill>
                  <a:srgbClr val="FFFFFF"/>
                </a:solidFill>
                <a:latin typeface="Metropolis Semi Bold"/>
              </a:rPr>
              <a:t>History of Electronic Cash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Mining Economics: ASICs, Energy, and Profitability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Application-Specific Integrated Circuits (ASICs) such as the Bitmain Antminer S21 deliver ~200 TH/s while consuming ~3,500 W, offering far superior efficiency over CPUs or GPUs.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Mining profitability is governed by the equation: Revenue = (Miner Hash Rate / Network Hash Rate) × Block Reward × BTC Price, minus electricity cost.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Electricity is the dominant operational cost; miners target regions with power prices below $0.05/kWh to remain competitive, driving facilities to Iceland, Kazakhstan, and Texas.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 mining's global energy consumption is estimated at 100–150 TWh per year, comparable to mid-sized nations, fuelling ongoing environmental debate.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halving events compress miner margins, forcing inefficient hardware offline and consolidating mining into large, low-cost industrial operations.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Miners secure the Bitcoin network by competing to solve Proof of Work puzzles, validating transactions, and adding new blocks to the blockchain.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block reward — comprising the halving block subsidy and transaction fees — is the economic incentive that motivates miners to invest in hardware and energy.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Bitcoin's halving schedule enforces a fixed 21 million BTC supply cap, with the subsidy halving every ~4 years until approximately 2140.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Mining pools dominate because they reduce income variance; pool selection involves trade-offs between payout schemes, fees, and decentralisation considerations.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Selfish mining represents a game-theoretic attack vector, but economic incentives and reputational risk have so far prevented its large-scale deployment on Bitcoin.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Long-term network security depends on transaction fees becoming a sufficient incentive as block subsidies diminish — a critical open question in blockchain architecture.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Bitcoin's difficulty adjustment mechanism ensure a consistent 10-minute block time despite dramatic fluctuations in total network hash rate?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are the economic and security implications of Bitcoin's block subsidy eventually reaching zero, and how might the network sustain miner incentives through transaction fees alone?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Under what conditions does selfish mining become a rational strategy, and what protocol-level modifications could make such an attack unprofitable even for a miner controlling 40% of hash rate?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Nakamoto, S. (2008). Bitcoin: A peer-to-peer electronic cash system. https://bitcoin.org/bitcoin.pdf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Eyal, I., &amp; Sirer, E. G. (2014). Majority is not enough: Bitcoin mining is vulnerable. Financial Cryptography and Data Security, Springer, pp. 436–454.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Antonopoulos, A. M. (2017). Mastering Bitcoin: Programming the Open Blockchain (2nd ed.).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Rosenfeld, M. (2011). Analysis of Bitcoin pooled mining reward systems. arXiv preprint arXiv:1112.4980.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Cambridge Centre for Alternative Finance (2024). Cambridge Bitcoin Electricity Consumption Index (CBECI). https://ccaf.io/cbnsi/cbeci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Types of Cryptocurrency Wallets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fundamental concept of a cryptocurrency wallet and its role in blockchain ecosystems.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Differentiate between hot wallets and cold wallets based on connectivity and security characteristics.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advantages and limitations of software, hardware, and paper wallets.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custodial versus non-custodial wallets in terms of trust, control, and risk.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appropriate wallet selection criteria based on use-case, transaction frequency, and security needs.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Examine real-world implementations of cryptocurrency wallets in financial and enterprise applications.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What is a Cryptocurrency Wallet?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cryptocurrency wallet is a digital tool that stores public and private cryptographic keys used to interact with blockchain networks.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Wallets do not store coins directly; they store keys that grant access to funds recorded on the blockchain ledger.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public key functions like a bank account number, allowing others to send funds to the user.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private key functions like a PIN or password and must be kept secret to prevent unauthorised access.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Losing a private key means permanent loss of access to the associated cryptocurrency holdings.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Hot Wallets vs. Cold Wallets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Hot wallets are connected to the internet and allow quick, convenient access for frequent transactions.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Cold wallets remain offline, making them significantly more resistant to hacking and cyber threats.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Hot wallets include desktop apps, mobile apps, and web-based wallets hosted on exchange platforms.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Cold wallets include hardware devices (USB-like) and paper wallets containing printed key information.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choice between hot and cold storage depends on the balance between accessibility and security requirements.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Software Wallets: Desktop, Mobile, and Web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Desktop wallets are installed on a personal computer and provide full control over private keys stored locally.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Mobile wallets run on smartphones and are ideal for everyday payments and QR-code-based transactions.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Web wallets are accessed through browsers and are typically hosted by third-party exchange platforms.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Software wallets are susceptible to malware, phishing attacks, and operating system vulnerabilities.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Popular examples include Exodus (desktop), Trust Wallet (mobile), and MetaMask (web/browser extension).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Understand the evolution of money from barter systems to digital currencies.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Identify the key milestones in the development of electronic cash systems.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Analyze the cryptographic foundations that enabled secure digital payments.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Evaluate the limitations of early electronic cash proposals and how they were addressed.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Explain the role of decentralization in the emergence of Bitcoin and blockchain.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Apply historical knowledge to assess current trends in digital finance and cryptocurrency.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Hardware and Paper Wallets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Hardware wallets are physical electronic devices that store private keys offline, isolated from internet-connected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They sign transactions internally so the private key never leaves the device, preventing remote theft.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Leading hardware wallet manufacturers include Ledger (Nano S/X) and Trezor (Model T/One).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Paper wallets consist of a printed or handwritten record of the public and private keys, often as QR codes.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Paper wallets are low-cost cold storage but vulnerable to physical damage, loss, or theft if not stored securely.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Hardware Wallets in Institutional Finance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Grayscale Investments and other crypto asset managers use hardware security modules (HSMs) to secure billions in digital assets.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Ledger Enterprise and Trezor Suite are deployed by crypto exchanges to manage institutional-grade cold storage vaults.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After the 2014 Mt. Gox exchange hack ($450M lost), the industry shifted toward offline hardware custody solutions.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Fidelity Digital Assets employs proprietary cold storage hardware to safeguard client cryptocurrency holdings.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Hardware wallet adoption demonstrates the necessity of air-gapped storage for large-scale, high-value crypto portfolios.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MetaMask and DeFi Ecosystem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MetaMask is a browser-based hot wallet with over 30 million monthly active users, primarily used for Ethereum DeFi interactions.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 allows users to connect to decentralised applications (dApps) such as Uniswap, Aave, and OpenSea directly from their browser.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MetaMask pioneered the Web3 wallet model, enabling seamless integration between users and smart contract platforms.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Trust Wallet, acquired by Binance, serves as the default mobile hot wallet for Binance Smart Chain ecosystem users globally.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These real-world deployments illustrate how software wallets drive adoption of decentralised finance and NFT marketplaces.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Custodial vs. Non-Custodial Wallets and Security Best 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Custodial wallets are managed by a third party (exchange or service provider) that holds the user's private keys on their behalf.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Non-custodial wallets give users full control of their private keys, eliminating reliance on any centralised intermediary.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phrase 'Not your keys, not your coins' highlights the risk of custodial solutions, as seen in the FTX collapse of 2022.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Multi-signature (multisig) wallets require multiple private key approvals before a transaction is authorised, enhancing security.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Best practices include enabling two-factor authentication, backing up seed phrases offline, and using hardware wallets for large holdings.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Cryptocurrency wallets store cryptographic keys rather than coins, enabling users to access their blockchain-based assets.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Hot wallets prioritise convenience and connectivity, while cold wallets prioritise security through offline isolation.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Software wallets (desktop, mobile, web) offer accessibility but carry higher exposure to cyber threats and malware.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Hardware and paper wallets provide robust cold storage options suitable for long-term asset preservation.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Custodial wallets delegate key management to third parties, whereas non-custodial wallets ensure user sovereignty.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Selecting the right wallet type requires carefully balancing transaction frequency, security requirements, and technical expertise.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choice between custodial and non-custodial wallets reflect the fundamental tension between convenience and decentralisation in blockchain?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scenarios would a multi-signature hardware wallet be more appropriate than a standard single-key software wallet?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lessons can blockchain architects learn from high-profile exchange hacks like Mt. Gox and FTX when designing wallet security protocols?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Antonopoulos, A. M. (2017). Mastering Bitcoin: Programming the Open Blockchain (2nd ed.).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Narayanan, A., Bonneau, J., Felten, E., Miller, A., &amp; Goldfeder, S. (2016). Bitcoin and Cryptocurrency Technologies. Princeton University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Ledger Academy. (2023). What is a Crypto Wallet? Retrieved from https://www.ledger.com/academy/basic-basics/2-how-to-own-crypto/what-is-a-crypto-wallet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Eskandari, S., Barrera, D., Stobert, E., &amp; Clark, J. (2015). A First Look at the Usability of Bitcoin Key Management. NDSS Workshop on Usable Security.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Trezor Documentation. (2024). Security Model and Key Storage Architecture. SatoshiLabs Technical Reference.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Legal Aspects of Cryptocurrency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global regulatory landscape governing cryptocurrencies and digital assets.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Differentiate between the legal classifications of cryptocurrencies across major jurisdictions.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anti-money laundering (AML) and know-your-customer (KYC) compliance requirements for crypto businesses.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legal implications of smart contracts and their enforceability under existing contract law.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Examine taxation frameworks applicable to cryptocurrency transactions in India and internationally.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Assess the impact of central bank digital currency (CBDC) regulations on the broader crypto ecosystem.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From Barter to Digital Money: An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Money evolved from barter systems to commodity money (gold, silver) to paper currency issued by central authorities.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The 20th century saw the rise of electronic fund transfers (EFTs) with the advent of banking networks and credit cards.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  <a:hlinkClick r:id="rId2"/>
              </a:rPr>
              <a:t>SWIFT (1973) and ACH </a:t>
            </a:r>
            <a:r>
              <a:rPr sz="1800" b="0" dirty="0">
                <a:solidFill>
                  <a:srgbClr val="000000"/>
                </a:solidFill>
                <a:latin typeface="Metropolis"/>
              </a:rPr>
              <a:t>networks enabled international and domestic electronic transfers between financial institutions.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The proliferation of the internet in the 1990s created demand for a purely digital, anonymous form of payment.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This historical trajectory set the stage for the concept of 'electronic cash' — digital money with properties of physical cash.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Global Regulatory Landscape for Cryptocurrencies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Cryptocurrency regulation varies significantly across jurisdictions, ranging from outright bans to comprehensive legal frameworks.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Financial Action Task Force (FATF) issues global guidelines for virtual asset service providers (VASPs) to combat financial crime.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United States regulates crypto through multiple agencies including the SEC, CFTC, FinCEN, and IRS, creating a complex oversight 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European Union's Markets in Crypto-Assets (MiCA) regulation, effective 2024, is the world's first comprehensive crypto regulatory framework.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Countries like El Salvador have granted Bitcoin legal tender status, while China has imposed a near-total ban on crypto trading and mining.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Legal Classification of Cryptocurrencies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Legal classification determines whether a cryptocurrency is treated as a currency, commodity, security, or property for regulatory purposes.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Howey Test, established by the US Supreme Court, is used to determine whether a digital asset qualifies as a security.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 and Ethereum are generally classified as commodities by the CFTC, while many altcoins and ICO tokens may be deemed securities.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India, the Reserve Bank of India (RBI) does not recognise cryptocurrencies as legal tender but permits trading under certain tax obligations.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Misclassification of a token can expose issuers to significant legal liability, including unregistered securities violations.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AML, KYC, and Compliance Obligations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Anti-Money Laundering (AML) laws require crypto exchanges and VASPs to monitor, detect, and report suspicious financial activity.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Know Your Customer (KYC) procedures mandate identity verification of users before allowing access to crypto trading platforms.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FATF Travel Rule requires VASPs to share sender and recipient information for transactions exceeding threshold amounts.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Non-compliance with AML/KYC regulations can result in heavy fines, licence revocation, and criminal prosecution for platform operators.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Decentralised exchanges (DEXs) present a regulatory challenge as they operate without a central authority to enforce KYC/AML rules.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Smart Contracts and Legal Enforceability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smart contract is a self-executing program stored on a blockchain that automatically enforces predefined terms when conditions are met.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Legal systems worldwide are grappling with whether smart contracts satisfy the essential elements of a valid contract: offer, acceptance, and consideration.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Jurisdictions such as Wyoming (USA), the UK, and Singapore have enacted legislation explicitly recognising smart contracts as legally binding instruments.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Immutability of smart contracts poses legal challenges when bugs, errors, or changed circumstances require contract modification or reversal.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DAO hack of 2016 and subsequent Ethereum hard fork raised profound legal questions about liability, consent, and code-as-law philosophy.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MiCA Regulation in the European Union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The EU's Markets in Crypto-Assets (MiCA) regulation came into full force in December 2024, establishing a unified legal framework across 27 member states.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MiCA requires crypto asset service providers (CASPs) to obtain authorisation, maintain capital reserves, and publish detailed white papers.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Stablecoin issuers under MiCA must hold sufficient liquid reserves and are subject to strict redemption rights for token holders.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MiCA's passage prompted major exchanges like Coinbase and Binance to restructure their European operations to achieve regulatory compliance.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MiCA is widely regarded as a global benchmark, with several jurisdictions including India and the UK studying it as a model for their own frameworks.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Cryptocurrency Taxation in India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India's Finance Act 2022 introduced a flat 30% tax on income from transfer of virtual digital assets (VDAs), with no deductions except cost of acquisition.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1% Tax Deducted at Source (TDS) on crypto transactions above ₹10,000 was introduced under Section 194S of the Income Tax Act.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tax regime led to a dramatic decline in domestic crypto trading volumes, with users migrating to foreign exchanges to avoid TDS obligations.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India's approach mirrors a broader trend of governments seeking tax revenue from crypto while simultaneously restraining speculative trading.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Enforcement Directorate (ED) has invoked the Foreign Exchange Management Act (FEMA) against several exchanges for alleged illegal fund transfers.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CBDCs, Future Regulations, and Emerging Legal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Central Bank Digital Currencies (CBDCs) are state-issued digital currencies that exist alongside or in competition with decentralised cryptocurrencies.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India's Digital Rupee (e₹), launched by the RBI in 2022, represents a regulated alternative to private cryptocurrencies with full legal tender status.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DeFi protocols, DAOs, and NFTs present novel legal challenges as they do not fit neatly into existing regulatory categories.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Privacy coins such as Monero and Zcash face potential bans in several jurisdictions due to their resistance to AML transaction monitoring.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evolving legal landscape demands that blockchain architects design systems with compliance, auditability, and jurisdictional adaptability in mind.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Cryptocurrency regulation is fragmented globally, with jurisdictions adopting diverse approaches from permissive frameworks to outright prohibition.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Legal classification of digital assets as currency, commodity, or security determines the applicable regulatory obligations for issuers and exchanges.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AML and KYC compliance are mandatory for centralised crypto platforms and increasingly expected of decentralised service providers.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Smart contracts are gaining legal recognition in progressive jurisdictions, though immutability and error correction remain significant legal challenges.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India's 30% tax and 1% TDS regime illustrates how tax policy can reshape crypto market behaviour and exchange operations.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Blockchain architects must proactively incorporate regulatory compliance, data privacy, and auditability into system design from the outset.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should blockchain architects balance the principle of decentralisation with the growing demand for regulatory compliance and KYC enforcement?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Can existing contract law adequately govern smart contracts, or does the rise of programmable finance require entirely new legal frameworks?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are the long-term implications for the crypto industry if major economies adopt CBDCs while simultaneously restricting private cryptocurrencies?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Zetzsche, D. A., Buckley, R. P., Arner, D. W., &amp; Föhr, L. (2019). The ICO Gold Rush: It's a Scam, It's a Bubble, It's a Super Challenge for Regulators. Harvard International Law Journal, 60(2), 267–315.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European Parliament. (2023). Regulation (EU) 2023/1114 on Markets in Crypto-Assets (MiCA). Official Journal of the European Union.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Ministry of Finance, Government of India. (2022). Finance Act 2022: Taxation of Virtual Digital Assets. Government of India Gazette.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Financial Action Task Force. (2021). Updated Guidance for a Risk-Based Approach to Virtual Assets and Virtual Asset Service Providers. FATF, Paris.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Savelyev, A. (2017). Contract Law 2.0: 'Smart' Contracts as the Beginning of the End of Classic Contract Law. Information &amp; Communications Technology Law, 26(2), 116–134.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293786"/>
                </a:solidFill>
                <a:latin typeface="Metropolis Semi Bold"/>
              </a:rPr>
              <a:t>David </a:t>
            </a:r>
            <a:r>
              <a:rPr b="1" dirty="0" err="1">
                <a:solidFill>
                  <a:srgbClr val="293786"/>
                </a:solidFill>
                <a:latin typeface="Metropolis Semi Bold"/>
              </a:rPr>
              <a:t>Chaum</a:t>
            </a:r>
            <a:r>
              <a:rPr b="1" dirty="0">
                <a:solidFill>
                  <a:srgbClr val="293786"/>
                </a:solidFill>
                <a:latin typeface="Metropolis Semi Bold"/>
              </a:rPr>
              <a:t> and the Birth of Cryptographic Cash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058150" cy="4351338"/>
          </a:xfrm>
        </p:spPr>
        <p:txBody>
          <a:bodyPr>
            <a:normAutofit/>
          </a:bodyPr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David </a:t>
            </a:r>
            <a:r>
              <a:rPr sz="1800" b="0" dirty="0" err="1">
                <a:solidFill>
                  <a:srgbClr val="000000"/>
                </a:solidFill>
                <a:latin typeface="Metropolis"/>
              </a:rPr>
              <a:t>Chaum</a:t>
            </a:r>
            <a:r>
              <a:rPr sz="1800" b="0" dirty="0">
                <a:solidFill>
                  <a:srgbClr val="000000"/>
                </a:solidFill>
                <a:latin typeface="Metropolis"/>
              </a:rPr>
              <a:t> introduced the concept of digital cash in his landmark 1982 paper </a:t>
            </a:r>
            <a:r>
              <a:rPr sz="1800" b="0" dirty="0">
                <a:solidFill>
                  <a:srgbClr val="000000"/>
                </a:solidFill>
                <a:latin typeface="Metropolis"/>
                <a:hlinkClick r:id="rId2"/>
              </a:rPr>
              <a:t>'Blind Signatures for Untraceable Payments'.</a:t>
            </a:r>
            <a:endParaRPr sz="1800" b="0" dirty="0">
              <a:solidFill>
                <a:srgbClr val="000000"/>
              </a:solidFill>
              <a:latin typeface="Metropolis"/>
            </a:endParaRP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Blind signatures allowed a bank to sign a digital token without seeing its contents, ensuring user anonymity.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In 1989, </a:t>
            </a:r>
            <a:r>
              <a:rPr sz="1800" b="0" dirty="0" err="1">
                <a:solidFill>
                  <a:srgbClr val="000000"/>
                </a:solidFill>
                <a:latin typeface="Metropolis"/>
              </a:rPr>
              <a:t>Chaum</a:t>
            </a:r>
            <a:r>
              <a:rPr sz="1800" b="0" dirty="0">
                <a:solidFill>
                  <a:srgbClr val="000000"/>
                </a:solidFill>
                <a:latin typeface="Metropolis"/>
              </a:rPr>
              <a:t> founded </a:t>
            </a:r>
            <a:r>
              <a:rPr sz="1800" b="0" dirty="0" err="1">
                <a:solidFill>
                  <a:srgbClr val="000000"/>
                </a:solidFill>
                <a:latin typeface="Metropolis"/>
              </a:rPr>
              <a:t>DigiCash</a:t>
            </a:r>
            <a:r>
              <a:rPr sz="1800" b="0" dirty="0">
                <a:solidFill>
                  <a:srgbClr val="000000"/>
                </a:solidFill>
                <a:latin typeface="Metropolis"/>
              </a:rPr>
              <a:t> and launched </a:t>
            </a:r>
            <a:r>
              <a:rPr sz="1800" b="0" dirty="0" err="1">
                <a:solidFill>
                  <a:srgbClr val="000000"/>
                </a:solidFill>
                <a:latin typeface="Metropolis"/>
              </a:rPr>
              <a:t>eCash</a:t>
            </a:r>
            <a:r>
              <a:rPr sz="1800" b="0" dirty="0">
                <a:solidFill>
                  <a:srgbClr val="000000"/>
                </a:solidFill>
                <a:latin typeface="Metropolis"/>
              </a:rPr>
              <a:t> (</a:t>
            </a:r>
            <a:r>
              <a:rPr sz="1800" b="0" dirty="0" err="1">
                <a:solidFill>
                  <a:srgbClr val="000000"/>
                </a:solidFill>
                <a:latin typeface="Metropolis"/>
              </a:rPr>
              <a:t>ecurrency</a:t>
            </a:r>
            <a:r>
              <a:rPr sz="1800" b="0" dirty="0">
                <a:solidFill>
                  <a:srgbClr val="000000"/>
                </a:solidFill>
                <a:latin typeface="Metropolis"/>
              </a:rPr>
              <a:t>) as a practical implementation of his ideas.</a:t>
            </a:r>
          </a:p>
          <a:p>
            <a:r>
              <a:rPr sz="1800" b="0" dirty="0" err="1">
                <a:solidFill>
                  <a:srgbClr val="000000"/>
                </a:solidFill>
                <a:latin typeface="Metropolis"/>
              </a:rPr>
              <a:t>eCash</a:t>
            </a:r>
            <a:r>
              <a:rPr sz="1800" b="0" dirty="0">
                <a:solidFill>
                  <a:srgbClr val="000000"/>
                </a:solidFill>
                <a:latin typeface="Metropolis"/>
              </a:rPr>
              <a:t> enabled users to withdraw digital coins from a bank and spend them anonymously at online merchants.</a:t>
            </a:r>
          </a:p>
          <a:p>
            <a:r>
              <a:rPr sz="1800" b="0" dirty="0" err="1">
                <a:solidFill>
                  <a:srgbClr val="000000"/>
                </a:solidFill>
                <a:latin typeface="Metropolis"/>
              </a:rPr>
              <a:t>DigiCash</a:t>
            </a:r>
            <a:r>
              <a:rPr sz="1800" b="0" dirty="0">
                <a:solidFill>
                  <a:srgbClr val="000000"/>
                </a:solidFill>
                <a:latin typeface="Metropolis"/>
              </a:rPr>
              <a:t> filed for bankruptcy in 1998, highlighting the commercial and adoption challenges of early e-cash systems.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Cryptocurrency Exchanges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role and function of cryptocurrency exchanges within the broader blockchain ecosystem.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Differentiate between centralised exchanges (CEX) and decentralised exchanges (DEX) in terms of architecture and trust models.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order book mechanism, liquidity pools, and automated market makers (AMMs) used in modern crypto exchanges.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security risks, historical exchange hacks, and best practices for exchange-level asset protection.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Examine the regulatory compliance obligations applicable to crypto exchange operators globally and in India.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knowledge of exchange architecture to assess trade-offs between performance, decentralisation, and user control.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What is a Cryptocurrency Exchange?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cryptocurrency exchange is a digital marketplace that facilitates the buying, selling, and trading of cryptocurrencies and digital assets.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Exchanges act as intermediaries matching buyers and sellers, similar to traditional stock exchanges but operating 24/7 globally.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They support fiat-to-crypto conversion (on-ramp), crypto-to-crypto trading pairs, and derivatives such as futures and options.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Exchanges generate revenue through trading fees, withdrawal fees, listing fees for new tokens, and margin interest.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global crypto exchange market processes trillions of dollars in trading volume annually, making it a critical infrastructure layer of the crypto economy.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Centralised Exchanges (CEX): Architecture and Operation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Centralised exchanges (CEXs) are operated by a company that acts as a trusted third party, holding user funds in custodial wallets.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CEXs use a traditional order book model where buy and sell orders are matched by the exchange's internal matching engine.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User accounts, balances, and transaction histories are stored in the exchange's centralised off-chain database, not on the blockchain.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CEXs offer high throughput, low latency, and user-friendly interfaces, making them the preferred entry point for new crypto users.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Examples include Binance, Coinbase, Kraken, and India's WazirX and CoinDCX, all of which require KYC verification for account creation.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Decentralised Exchanges (DEX): Architecture and AMMs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Decentralised exchanges (DEXs) operate through smart contracts on a blockchain, enabling peer-to-peer trading without a central authority.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DEXs use Automated Market Makers (AMMs) instead of order books; prices are determined algorithmically based on liquidity pool ratios.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Liquidity providers deposit token pairs into pools and earn a share of trading fees proportional to their contribution.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constant product formula x × y = k (used by Uniswap) ensures liquidity is always available at a mathematically determined price.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DEXs preserve user custody of funds throughout the trade, eliminating counterparty risk but introducing smart contract vulnerability risk.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Security Risks and Exchange Vulnerabilities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Centralised exchanges are high-value targets for hackers due to the concentration of user funds in hot and warm wallets.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Common attack vectors include phishing, API key theft, insider threats, DNS hijacking, and smart contract exploits on DEXs.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Mt. Gox hack (2014) resulted in the loss of 850,000 BTC, exposing systemic weaknesses in early exchange security practices.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Best practices include cold storage for the majority of funds, multi-signature authorisation, regular security audits, and bug bounty programmes.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Proof of Reserves (PoR) audits allow exchanges to cryptographically demonstrate solvency and asset backing to users and regulators.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Binance and the CEX Ecosystem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Binance, founded in 2017, became the world's largest cryptocurrency exchange by trading volume within 180 days of its launch.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Binance's architecture supports over 1.4 million transactions per second using a proprietary matching engine and distributed server infrastructure.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Binance Smart Chain (BSC), launched in 2020, extended Binance's ecosystem into DeFi, enabling smart contract and DEX functionality.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2019, Binance suffered a $40 million hack via phishing and malware; it covered losses through its Secure Asset Fund for Users (SAFU).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Binance's regulatory challenges across multiple jurisdictions highlight the tension between global exchange operations and national compliance regimes.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Uniswap and the DEX Revolution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Uniswap, launched on Ethereum in 2018, pioneered the AMM model and became the largest decentralised exchange by trading volume.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Uniswap V3 introduced concentrated liquidity, allowing liquidity providers to allocate capital within specific price ranges for greater capital efficiency.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At its peak, Uniswap processed over $1 billion in daily trading volume, rivalling many centralised exchanges in liquidity and usage.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UNI governance token, airdropped to early users in 2020, established a decentralised autonomous organisation (DAO) for protocol governance.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Uniswap's open-source code has been forked hundreds of times, giving rise to SushiSwap, PancakeSwap, and dozens of other DEX protocols globally.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Hybrid Exchanges, Cross-Chain Bridges, and Future Trends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Hybrid exchanges combine the speed and user experience of CEXs with the self-custody and transparency of DEXs to offer a balanced solution.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Cross-chain bridges enable asset transfers between different blockchain networks, expanding the interoperability of exchange ecosystems.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Layer 2 solutions such as Optimism and Arbitrum are being integrated into DEX architectures to reduce gas fees and improve transaction throughput.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Regulatory pressure post-FTX collapse (2022) is driving exchanges toward greater transparency, proof-of-reserves, and segregated user fund management.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convergence of CeFi and DeFi through hybrid models and regulated DEX frameworks represents the next evolution of crypto exchange architecture.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907C0-84A3-7A39-55A8-4B6A4DBCF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C19C-228D-53AC-E36C-93E0CFB7A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293786"/>
                </a:solidFill>
              </a:rPr>
              <a:t>David </a:t>
            </a:r>
            <a:r>
              <a:rPr lang="en-US" b="1" dirty="0" err="1">
                <a:solidFill>
                  <a:srgbClr val="293786"/>
                </a:solidFill>
              </a:rPr>
              <a:t>Chaum</a:t>
            </a:r>
            <a:r>
              <a:rPr lang="en-US" b="1" dirty="0">
                <a:solidFill>
                  <a:srgbClr val="293786"/>
                </a:solidFill>
              </a:rPr>
              <a:t> and the Birth of Cryptographic Cash</a:t>
            </a:r>
            <a:endParaRPr b="1" dirty="0">
              <a:solidFill>
                <a:srgbClr val="293786"/>
              </a:solidFill>
              <a:latin typeface="Metropolis Semi Bold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2C99DB-03F4-3208-CE07-2ADC97164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524" y="2209800"/>
            <a:ext cx="8229600" cy="4515829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4444ECA-9355-9F07-2675-9CA944F8A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752600"/>
            <a:ext cx="7981950" cy="44243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03549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Cryptocurrency exchanges are the core trading infrastructure of the digital asset economy, enabling fiat-to-crypto and crypto-to-crypto transactions.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Centralised exchanges offer performance and usability but require users to trust the platform with custody of their funds.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Decentralised exchanges eliminate custodial risk through AMM-based smart contracts but face challenges of liquidity depth and smart contract security.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Security remains the foremost operational challenge for exchanges, with major hacks underscoring the need for cold storage and multi-signature controls.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Regulatory compliance, including KYC, AML, and proof-of-reserves, is becoming non-negotiable for exchange operators in most jurisdictions.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Hybrid architectures and Layer 2 integrations represent the frontier of exchange design, balancing decentralisation with scalability and compliance.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AMM model fundamentally change the economics of market-making compared to the traditional order book model used by centralised exchanges?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architectural design decisions could have prevented the FTX collapse, and how should blockchain architects incorporate lessons from such failures?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 regulatory frameworks tighten globally, can truly decentralised exchanges survive without some form of on-chain identity or compliance layer?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Adams, H., Zinsmeister, N., &amp; Robinson, D. (2020). Uniswap v2 Core. Uniswap Labs Technical Whitepaper. Retrieved from https://uniswap.org/whitepaper.pdf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Binance Research. (2023). The Evolution of Crypto Exchanges: From Order Books to AMMs. Binance Research Report.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Ante, L. (2021). Smart Contract Deployments and Interactions on Ethereum: Empirical Evidence. Finance Research Letters, 40, 101715.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Makarov, I., &amp; Schoar, A. (2020). Trading and Arbitrage in Cryptocurrency Markets. Journal of Financial Economics, 135(2), 293–319.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Financial Stability Board. (2023). Regulation, Supervision and Oversight of Crypto-Asset Activities and Markets. FSB Report to G20.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49958-7E67-B66B-19D8-CC5EC2775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4E29D-EEF8-EE3B-0B63-F1D663EC2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E-Gold, PayPal and Centralised Digital Payments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43CDFB-DDC1-0411-116F-C7A5BDE99D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8496" y="1825625"/>
            <a:ext cx="652700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86137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"/>
        <a:cs typeface=""/>
      </a:majorFont>
      <a:minorFont>
        <a:latin typeface="Metropol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685</TotalTime>
  <Words>7919</Words>
  <Application>Microsoft Office PowerPoint</Application>
  <PresentationFormat>On-screen Show (4:3)</PresentationFormat>
  <Paragraphs>473</Paragraphs>
  <Slides>83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89" baseType="lpstr">
      <vt:lpstr>Aptos</vt:lpstr>
      <vt:lpstr>Arial</vt:lpstr>
      <vt:lpstr>Metropolis</vt:lpstr>
      <vt:lpstr>Metropolis Semi Bold</vt:lpstr>
      <vt:lpstr>Zilla Slab</vt:lpstr>
      <vt:lpstr>Theme1</vt:lpstr>
      <vt:lpstr>Students Assessment System (Theory+LAB)</vt:lpstr>
      <vt:lpstr>Foundational Assessment Components:</vt:lpstr>
      <vt:lpstr>Assessment schedule — 2 quizzes, 2 assignments &amp; 2 vivas per subjectSchedule</vt:lpstr>
      <vt:lpstr>History of Electronic Cash</vt:lpstr>
      <vt:lpstr>Learning Objectives</vt:lpstr>
      <vt:lpstr>From Barter to Digital Money: An Overview</vt:lpstr>
      <vt:lpstr>David Chaum and the Birth of Cryptographic Cash</vt:lpstr>
      <vt:lpstr>David Chaum and the Birth of Cryptographic Cash</vt:lpstr>
      <vt:lpstr>E-Gold, PayPal and Centralised Digital Payments</vt:lpstr>
      <vt:lpstr>E-Gold, PayPal and Centralised Digital Payments</vt:lpstr>
      <vt:lpstr>Hashcash, B-Money and Bit Gold: Precursors to Bitcoin</vt:lpstr>
      <vt:lpstr>Real-World Example: DigiCash's eCash Pilot with Banks</vt:lpstr>
      <vt:lpstr>Real-World Example: Bitcoin's Genesis Block (2009)</vt:lpstr>
      <vt:lpstr>Post-Bitcoin Landscape: Altcoins, CBDCs and DeFi</vt:lpstr>
      <vt:lpstr>Summary</vt:lpstr>
      <vt:lpstr>Discussion Questions</vt:lpstr>
      <vt:lpstr>References</vt:lpstr>
      <vt:lpstr>THANK YOU</vt:lpstr>
      <vt:lpstr>Double Spending Problem and Bitcoin Protocols</vt:lpstr>
      <vt:lpstr>Learning Objectives</vt:lpstr>
      <vt:lpstr>What is the Double-Spending Problem?</vt:lpstr>
      <vt:lpstr>Centralised Solutions and Their Limitations</vt:lpstr>
      <vt:lpstr>Bitcoin's Architecture: UTXOs and Digital Signatures</vt:lpstr>
      <vt:lpstr>Proof of Work and the Blockchain as a Timestamp Server</vt:lpstr>
      <vt:lpstr>Real-World Example: The 2014 GHash.io 51% Scare</vt:lpstr>
      <vt:lpstr>Real-World Example: Bitcoin Gold 51% Attack (2018)</vt:lpstr>
      <vt:lpstr>Attack Vectors and Bitcoin's Defences</vt:lpstr>
      <vt:lpstr>Summary</vt:lpstr>
      <vt:lpstr>Discussion Questions</vt:lpstr>
      <vt:lpstr>References</vt:lpstr>
      <vt:lpstr>THANK YOU</vt:lpstr>
      <vt:lpstr>Mining Strategy and Rewards</vt:lpstr>
      <vt:lpstr>Learning Objectives</vt:lpstr>
      <vt:lpstr>Role of Miners in the Bitcoin Network</vt:lpstr>
      <vt:lpstr>Proof of Work: Finding the Golden Nonce</vt:lpstr>
      <vt:lpstr>Mining Rewards: Block Subsidy and Transaction Fees</vt:lpstr>
      <vt:lpstr>Mining Strategies: Solo, Pool, and Cloud Mining</vt:lpstr>
      <vt:lpstr>Real-World Example: Antpool and F2Pool — Dominant Mining Pools</vt:lpstr>
      <vt:lpstr>Real-World Example: Selfish Mining Attack — Theory vs Practice</vt:lpstr>
      <vt:lpstr>Mining Economics: ASICs, Energy, and Profitability</vt:lpstr>
      <vt:lpstr>Summary</vt:lpstr>
      <vt:lpstr>Discussion Questions</vt:lpstr>
      <vt:lpstr>References</vt:lpstr>
      <vt:lpstr>THANK YOU</vt:lpstr>
      <vt:lpstr>Types of Cryptocurrency Wallets</vt:lpstr>
      <vt:lpstr>Learning Objectives</vt:lpstr>
      <vt:lpstr>What is a Cryptocurrency Wallet?</vt:lpstr>
      <vt:lpstr>Hot Wallets vs. Cold Wallets</vt:lpstr>
      <vt:lpstr>Software Wallets: Desktop, Mobile, and Web</vt:lpstr>
      <vt:lpstr>Hardware and Paper Wallets</vt:lpstr>
      <vt:lpstr>Real-World Example: Hardware Wallets in Institutional Finance</vt:lpstr>
      <vt:lpstr>Real-World Example: MetaMask and DeFi Ecosystem</vt:lpstr>
      <vt:lpstr>Custodial vs. Non-Custodial Wallets and Security Best Practices</vt:lpstr>
      <vt:lpstr>Summary</vt:lpstr>
      <vt:lpstr>Discussion Questions</vt:lpstr>
      <vt:lpstr>References</vt:lpstr>
      <vt:lpstr>THANK YOU</vt:lpstr>
      <vt:lpstr>Legal Aspects of Cryptocurrency</vt:lpstr>
      <vt:lpstr>Learning Objectives</vt:lpstr>
      <vt:lpstr>Global Regulatory Landscape for Cryptocurrencies</vt:lpstr>
      <vt:lpstr>Legal Classification of Cryptocurrencies</vt:lpstr>
      <vt:lpstr>AML, KYC, and Compliance Obligations</vt:lpstr>
      <vt:lpstr>Smart Contracts and Legal Enforceability</vt:lpstr>
      <vt:lpstr>Real-World Example: MiCA Regulation in the European Union</vt:lpstr>
      <vt:lpstr>Real-World Example: Cryptocurrency Taxation in India</vt:lpstr>
      <vt:lpstr>CBDCs, Future Regulations, and Emerging Legal Challenges</vt:lpstr>
      <vt:lpstr>Summary</vt:lpstr>
      <vt:lpstr>Discussion Questions</vt:lpstr>
      <vt:lpstr>References</vt:lpstr>
      <vt:lpstr>THANK YOU</vt:lpstr>
      <vt:lpstr>Cryptocurrency Exchanges</vt:lpstr>
      <vt:lpstr>Learning Objectives</vt:lpstr>
      <vt:lpstr>What is a Cryptocurrency Exchange?</vt:lpstr>
      <vt:lpstr>Centralised Exchanges (CEX): Architecture and Operation</vt:lpstr>
      <vt:lpstr>Decentralised Exchanges (DEX): Architecture and AMMs</vt:lpstr>
      <vt:lpstr>Security Risks and Exchange Vulnerabilities</vt:lpstr>
      <vt:lpstr>Real-World Example: Binance and the CEX Ecosystem</vt:lpstr>
      <vt:lpstr>Real-World Example: Uniswap and the DEX Revolution</vt:lpstr>
      <vt:lpstr>Hybrid Exchanges, Cross-Chain Bridges, and Future Trends</vt:lpstr>
      <vt:lpstr>Summary</vt:lpstr>
      <vt:lpstr>Discussion Questions</vt:lpstr>
      <vt:lpstr>References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II</dc:title>
  <dc:creator>ashish_patidar</dc:creator>
  <cp:lastModifiedBy>H175866@365mso.com</cp:lastModifiedBy>
  <cp:revision>49</cp:revision>
  <dcterms:created xsi:type="dcterms:W3CDTF">2023-03-09T05:24:13Z</dcterms:created>
  <dcterms:modified xsi:type="dcterms:W3CDTF">2026-08-20T03:42:54Z</dcterms:modified>
</cp:coreProperties>
</file>